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5" r:id="rId1"/>
  </p:sldMasterIdLst>
  <p:notesMasterIdLst>
    <p:notesMasterId r:id="rId19"/>
  </p:notesMasterIdLst>
  <p:handoutMasterIdLst>
    <p:handoutMasterId r:id="rId20"/>
  </p:handoutMasterIdLst>
  <p:sldIdLst>
    <p:sldId id="312" r:id="rId2"/>
    <p:sldId id="313" r:id="rId3"/>
    <p:sldId id="314" r:id="rId4"/>
    <p:sldId id="315" r:id="rId5"/>
    <p:sldId id="316" r:id="rId6"/>
    <p:sldId id="317" r:id="rId7"/>
    <p:sldId id="318" r:id="rId8"/>
    <p:sldId id="319" r:id="rId9"/>
    <p:sldId id="320" r:id="rId10"/>
    <p:sldId id="303" r:id="rId11"/>
    <p:sldId id="304" r:id="rId12"/>
    <p:sldId id="305" r:id="rId13"/>
    <p:sldId id="307" r:id="rId14"/>
    <p:sldId id="308" r:id="rId15"/>
    <p:sldId id="309" r:id="rId16"/>
    <p:sldId id="310" r:id="rId17"/>
    <p:sldId id="311" r:id="rId18"/>
  </p:sldIdLst>
  <p:sldSz cx="12192000" cy="6858000"/>
  <p:notesSz cx="6858000" cy="9144000"/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pun shah" initials="Ns" lastIdx="10" clrIdx="0">
    <p:extLst>
      <p:ext uri="{19B8F6BF-5375-455C-9EA6-DF929625EA0E}">
        <p15:presenceInfo xmlns:p15="http://schemas.microsoft.com/office/powerpoint/2012/main" userId="Nipun shah" providerId="None"/>
      </p:ext>
    </p:extLst>
  </p:cmAuthor>
  <p:cmAuthor id="2" name="Viswanath S R" initials="VSR" lastIdx="1" clrIdx="1">
    <p:extLst>
      <p:ext uri="{19B8F6BF-5375-455C-9EA6-DF929625EA0E}">
        <p15:presenceInfo xmlns:p15="http://schemas.microsoft.com/office/powerpoint/2012/main" userId="Viswanath S 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84BC"/>
    <a:srgbClr val="112248"/>
    <a:srgbClr val="1AA4AD"/>
    <a:srgbClr val="7F7F7F"/>
    <a:srgbClr val="1957A3"/>
    <a:srgbClr val="44546A"/>
    <a:srgbClr val="E7E6E6"/>
    <a:srgbClr val="000000"/>
    <a:srgbClr val="FFFFFF"/>
    <a:srgbClr val="C5D4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32" autoAdjust="0"/>
    <p:restoredTop sz="94434" autoAdjust="0"/>
  </p:normalViewPr>
  <p:slideViewPr>
    <p:cSldViewPr snapToGrid="0">
      <p:cViewPr varScale="1">
        <p:scale>
          <a:sx n="70" d="100"/>
          <a:sy n="70" d="100"/>
        </p:scale>
        <p:origin x="85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3" d="100"/>
          <a:sy n="63" d="100"/>
        </p:scale>
        <p:origin x="32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00D0C58A-ACFB-4D20-B891-A38D9900C5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B5B43E6-80C2-448E-BD19-DD548ED9E7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01323-6408-4731-B77A-13E90F2C2B3A}" type="datetimeFigureOut">
              <a:rPr lang="en-US" smtClean="0"/>
              <a:t>5/30/2019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FF50738-2227-47D9-8AAF-C6D5464B21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DC4654F-921C-4652-BAEF-974467DE114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4E94FC-97BB-41B1-9FDB-EF8977F3B8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2273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6B693F-9D0B-4463-AC23-DEAE4D5CFFB6}" type="datetimeFigureOut">
              <a:rPr lang="en-US" smtClean="0"/>
              <a:t>5/30/2019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84A1B-0C91-4489-B351-1870C6B365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1322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923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5A4344E-8840-41DC-8090-C221A510C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5B17655-7070-40F5-8DCF-A8D75231D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="" xmlns:a16="http://schemas.microsoft.com/office/drawing/2014/main" id="{7DE74A2D-83BB-441E-9221-A853A7C34EAB}"/>
              </a:ext>
            </a:extLst>
          </p:cNvPr>
          <p:cNvSpPr txBox="1">
            <a:spLocks/>
          </p:cNvSpPr>
          <p:nvPr userDrawn="1"/>
        </p:nvSpPr>
        <p:spPr>
          <a:xfrm>
            <a:off x="72564" y="6527800"/>
            <a:ext cx="274864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702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="" xmlns:a16="http://schemas.microsoft.com/office/drawing/2014/main" id="{7DE74A2D-83BB-441E-9221-A853A7C34EAB}"/>
              </a:ext>
            </a:extLst>
          </p:cNvPr>
          <p:cNvSpPr txBox="1">
            <a:spLocks/>
          </p:cNvSpPr>
          <p:nvPr userDrawn="1"/>
        </p:nvSpPr>
        <p:spPr>
          <a:xfrm>
            <a:off x="72564" y="6527800"/>
            <a:ext cx="274864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Title 26">
            <a:extLst>
              <a:ext uri="{FF2B5EF4-FFF2-40B4-BE49-F238E27FC236}">
                <a16:creationId xmlns="" xmlns:a16="http://schemas.microsoft.com/office/drawing/2014/main" id="{9E7EBA95-D0B0-4EA6-8151-B221D8152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</p:spPr>
        <p:txBody>
          <a:bodyPr/>
          <a:lstStyle/>
          <a:p>
            <a:r>
              <a:rPr lang="en-US" dirty="0"/>
              <a:t>Brand Colors</a:t>
            </a:r>
          </a:p>
        </p:txBody>
      </p:sp>
      <p:sp>
        <p:nvSpPr>
          <p:cNvPr id="6" name="Title 4">
            <a:extLst>
              <a:ext uri="{FF2B5EF4-FFF2-40B4-BE49-F238E27FC236}">
                <a16:creationId xmlns="" xmlns:a16="http://schemas.microsoft.com/office/drawing/2014/main" id="{8C19F0BD-CBF1-4551-925C-A110073FD9E5}"/>
              </a:ext>
            </a:extLst>
          </p:cNvPr>
          <p:cNvSpPr txBox="1">
            <a:spLocks/>
          </p:cNvSpPr>
          <p:nvPr userDrawn="1"/>
        </p:nvSpPr>
        <p:spPr>
          <a:xfrm>
            <a:off x="264159" y="1300766"/>
            <a:ext cx="1709495" cy="72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8355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Primary colors</a:t>
            </a:r>
          </a:p>
        </p:txBody>
      </p:sp>
      <p:sp>
        <p:nvSpPr>
          <p:cNvPr id="22" name="Title 4">
            <a:extLst>
              <a:ext uri="{FF2B5EF4-FFF2-40B4-BE49-F238E27FC236}">
                <a16:creationId xmlns="" xmlns:a16="http://schemas.microsoft.com/office/drawing/2014/main" id="{3A39E8C3-E1BC-4BC7-9F05-F0E50DB6BBFD}"/>
              </a:ext>
            </a:extLst>
          </p:cNvPr>
          <p:cNvSpPr txBox="1">
            <a:spLocks/>
          </p:cNvSpPr>
          <p:nvPr userDrawn="1"/>
        </p:nvSpPr>
        <p:spPr>
          <a:xfrm>
            <a:off x="264159" y="3688063"/>
            <a:ext cx="1709495" cy="72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8355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Secondary colors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E973D23-688C-4E1E-8684-22CAFB14E27F}"/>
              </a:ext>
            </a:extLst>
          </p:cNvPr>
          <p:cNvSpPr/>
          <p:nvPr userDrawn="1"/>
        </p:nvSpPr>
        <p:spPr>
          <a:xfrm>
            <a:off x="9826832" y="3688063"/>
            <a:ext cx="2136568" cy="593112"/>
          </a:xfrm>
          <a:prstGeom prst="rect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100, 90, 41, 43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20, 35, 72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999FB243-5890-4642-A892-C7486A1F57B2}"/>
              </a:ext>
            </a:extLst>
          </p:cNvPr>
          <p:cNvSpPr/>
          <p:nvPr userDrawn="1"/>
        </p:nvSpPr>
        <p:spPr>
          <a:xfrm>
            <a:off x="4784050" y="3688063"/>
            <a:ext cx="2136568" cy="593112"/>
          </a:xfrm>
          <a:prstGeom prst="rect">
            <a:avLst/>
          </a:prstGeom>
          <a:solidFill>
            <a:srgbClr val="18A3A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77, 15, 33, 0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25, 164, 173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B42DC063-D1F5-4C30-AAE8-AD2967B11447}"/>
              </a:ext>
            </a:extLst>
          </p:cNvPr>
          <p:cNvSpPr/>
          <p:nvPr userDrawn="1"/>
        </p:nvSpPr>
        <p:spPr>
          <a:xfrm>
            <a:off x="4784050" y="1318936"/>
            <a:ext cx="2136568" cy="593112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51, 43, 43, 8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128, 128, 128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DD9C469-1688-449B-BB2D-D3A713ED39EC}"/>
              </a:ext>
            </a:extLst>
          </p:cNvPr>
          <p:cNvSpPr/>
          <p:nvPr userDrawn="1"/>
        </p:nvSpPr>
        <p:spPr>
          <a:xfrm>
            <a:off x="9826832" y="4389071"/>
            <a:ext cx="2136568" cy="593112"/>
          </a:xfrm>
          <a:prstGeom prst="rect">
            <a:avLst/>
          </a:prstGeom>
          <a:solidFill>
            <a:srgbClr val="052049">
              <a:lumMod val="25000"/>
              <a:lumOff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36, 17, 0, 0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154, 191, 248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6B62ACF-08A4-4D19-B150-0AABA3AD131A}"/>
              </a:ext>
            </a:extLst>
          </p:cNvPr>
          <p:cNvSpPr/>
          <p:nvPr userDrawn="1"/>
        </p:nvSpPr>
        <p:spPr>
          <a:xfrm>
            <a:off x="2274510" y="4389071"/>
            <a:ext cx="2136568" cy="5931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26, 11, 4, 0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184, 206, 228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A8B048A2-16C7-44F6-A62D-2782C6F8C4EE}"/>
              </a:ext>
            </a:extLst>
          </p:cNvPr>
          <p:cNvSpPr/>
          <p:nvPr userDrawn="1"/>
        </p:nvSpPr>
        <p:spPr>
          <a:xfrm>
            <a:off x="4784050" y="4389071"/>
            <a:ext cx="2136568" cy="593112"/>
          </a:xfrm>
          <a:prstGeom prst="rect">
            <a:avLst/>
          </a:prstGeom>
          <a:solidFill>
            <a:srgbClr val="18A3AC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36, 0, 10, 0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145, 234, 240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5DCFF48-7B26-44FA-9E19-59FE00E0EDF3}"/>
              </a:ext>
            </a:extLst>
          </p:cNvPr>
          <p:cNvSpPr/>
          <p:nvPr userDrawn="1"/>
        </p:nvSpPr>
        <p:spPr>
          <a:xfrm>
            <a:off x="4784050" y="2006089"/>
            <a:ext cx="2136568" cy="593112"/>
          </a:xfrm>
          <a:prstGeom prst="rect">
            <a:avLst/>
          </a:prstGeom>
          <a:solidFill>
            <a:srgbClr val="BFBFB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25,	20, 20,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191, 191, 191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84FD6AEF-3BC9-4B69-94AD-5748F17BD6BC}"/>
              </a:ext>
            </a:extLst>
          </p:cNvPr>
          <p:cNvSpPr/>
          <p:nvPr userDrawn="1"/>
        </p:nvSpPr>
        <p:spPr>
          <a:xfrm>
            <a:off x="9826832" y="5090079"/>
            <a:ext cx="2136568" cy="593112"/>
          </a:xfrm>
          <a:prstGeom prst="rect">
            <a:avLst/>
          </a:prstGeom>
          <a:solidFill>
            <a:srgbClr val="052049">
              <a:lumMod val="10000"/>
              <a:lumOff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13, 5, 0, 0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215, 230, 252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EA204FA4-B6FE-46CC-8B10-5C70EA312BF4}"/>
              </a:ext>
            </a:extLst>
          </p:cNvPr>
          <p:cNvSpPr/>
          <p:nvPr userDrawn="1"/>
        </p:nvSpPr>
        <p:spPr>
          <a:xfrm>
            <a:off x="2274510" y="5090079"/>
            <a:ext cx="2136568" cy="5931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13, 5, 1, 0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219, 230, 242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1B6B26E6-9CF4-42A9-9E28-714E99452A1D}"/>
              </a:ext>
            </a:extLst>
          </p:cNvPr>
          <p:cNvSpPr/>
          <p:nvPr userDrawn="1"/>
        </p:nvSpPr>
        <p:spPr>
          <a:xfrm>
            <a:off x="4784050" y="5090079"/>
            <a:ext cx="2136568" cy="593112"/>
          </a:xfrm>
          <a:prstGeom prst="rect">
            <a:avLst/>
          </a:prstGeom>
          <a:solidFill>
            <a:srgbClr val="18A3AC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19, 0, 5, 0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200, 244, 247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68AA6DB8-1711-4140-A1F4-2FDA5D684765}"/>
              </a:ext>
            </a:extLst>
          </p:cNvPr>
          <p:cNvSpPr/>
          <p:nvPr userDrawn="1"/>
        </p:nvSpPr>
        <p:spPr>
          <a:xfrm>
            <a:off x="4784050" y="2707097"/>
            <a:ext cx="2136568" cy="593112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14, 11, 11, 0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217, 217, 217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6A86F7E7-4D4C-43C6-A693-BE52619C8C20}"/>
              </a:ext>
            </a:extLst>
          </p:cNvPr>
          <p:cNvSpPr/>
          <p:nvPr userDrawn="1"/>
        </p:nvSpPr>
        <p:spPr>
          <a:xfrm>
            <a:off x="7293592" y="3688063"/>
            <a:ext cx="2160270" cy="593112"/>
          </a:xfrm>
          <a:prstGeom prst="rect">
            <a:avLst/>
          </a:prstGeom>
          <a:solidFill>
            <a:srgbClr val="779BC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55, 31, 3, 0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199, 155, 202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4F10F334-6E7F-4900-BCD0-2E1DA2FB5D1E}"/>
              </a:ext>
            </a:extLst>
          </p:cNvPr>
          <p:cNvSpPr/>
          <p:nvPr userDrawn="1"/>
        </p:nvSpPr>
        <p:spPr>
          <a:xfrm>
            <a:off x="7293592" y="4373863"/>
            <a:ext cx="2160270" cy="593112"/>
          </a:xfrm>
          <a:prstGeom prst="rect">
            <a:avLst/>
          </a:prstGeom>
          <a:solidFill>
            <a:srgbClr val="A0B6D9"/>
          </a:solidFill>
          <a:ln w="12700" cap="flat" cmpd="sng" algn="ctr">
            <a:solidFill>
              <a:srgbClr val="A0B6D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36, 21, 3, 0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160, 182, 217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9F37BB4B-EA83-4602-B031-1EE80792E11B}"/>
              </a:ext>
            </a:extLst>
          </p:cNvPr>
          <p:cNvSpPr/>
          <p:nvPr userDrawn="1"/>
        </p:nvSpPr>
        <p:spPr>
          <a:xfrm>
            <a:off x="7293590" y="5090079"/>
            <a:ext cx="2160270" cy="593112"/>
          </a:xfrm>
          <a:prstGeom prst="rect">
            <a:avLst/>
          </a:prstGeom>
          <a:solidFill>
            <a:srgbClr val="C5D4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20, 11, 0.4, 0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197, 212, 236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EAD2806B-9005-4D6C-9F8D-64CAB5AA3399}"/>
              </a:ext>
            </a:extLst>
          </p:cNvPr>
          <p:cNvSpPr/>
          <p:nvPr userDrawn="1"/>
        </p:nvSpPr>
        <p:spPr>
          <a:xfrm>
            <a:off x="2274510" y="1300766"/>
            <a:ext cx="2136568" cy="593112"/>
          </a:xfrm>
          <a:prstGeom prst="rect">
            <a:avLst/>
          </a:prstGeom>
          <a:solidFill>
            <a:srgbClr val="1957A3"/>
          </a:solidFill>
          <a:ln w="12700" cap="flat" cmpd="sng" algn="ctr">
            <a:solidFill>
              <a:srgbClr val="16509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94, 72, 2, 0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27, 89, 164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96A6E859-301A-4D57-8858-6F4BB2178673}"/>
              </a:ext>
            </a:extLst>
          </p:cNvPr>
          <p:cNvSpPr/>
          <p:nvPr userDrawn="1"/>
        </p:nvSpPr>
        <p:spPr>
          <a:xfrm>
            <a:off x="2274510" y="2707097"/>
            <a:ext cx="2136568" cy="593112"/>
          </a:xfrm>
          <a:prstGeom prst="rect">
            <a:avLst/>
          </a:prstGeom>
          <a:solidFill>
            <a:srgbClr val="A5C6E8"/>
          </a:solidFill>
          <a:ln w="12700" cap="flat" cmpd="sng" algn="ctr">
            <a:solidFill>
              <a:srgbClr val="A5C6E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33, 13, 0. 0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165, 198, 232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B7901222-FC3B-4A4F-BB8B-05E51FA1BDB8}"/>
              </a:ext>
            </a:extLst>
          </p:cNvPr>
          <p:cNvSpPr/>
          <p:nvPr userDrawn="1"/>
        </p:nvSpPr>
        <p:spPr>
          <a:xfrm>
            <a:off x="2274510" y="2014788"/>
            <a:ext cx="2136568" cy="593112"/>
          </a:xfrm>
          <a:prstGeom prst="rect">
            <a:avLst/>
          </a:prstGeom>
          <a:solidFill>
            <a:srgbClr val="538ECB"/>
          </a:solidFill>
          <a:ln w="12700" cap="flat" cmpd="sng" algn="ctr">
            <a:solidFill>
              <a:srgbClr val="538EC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68, 36, 0, 0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83, 142, 203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0AEE760A-E7E5-4D0D-954C-0E7C6382E3FA}"/>
              </a:ext>
            </a:extLst>
          </p:cNvPr>
          <p:cNvSpPr/>
          <p:nvPr userDrawn="1"/>
        </p:nvSpPr>
        <p:spPr>
          <a:xfrm>
            <a:off x="2274510" y="3688063"/>
            <a:ext cx="2136568" cy="593112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72, 41, 5, 0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78, 133, 188</a:t>
            </a:r>
          </a:p>
        </p:txBody>
      </p:sp>
    </p:spTree>
    <p:extLst>
      <p:ext uri="{BB962C8B-B14F-4D97-AF65-F5344CB8AC3E}">
        <p14:creationId xmlns:p14="http://schemas.microsoft.com/office/powerpoint/2010/main" val="1147040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ver 2.jpg"/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/>
                    </a14:imgEffect>
                  </a14:imgLayer>
                </a14:imgProps>
              </a:ext>
            </a:extLst>
          </a:blip>
          <a:srcRect b="7237"/>
          <a:stretch/>
        </p:blipFill>
        <p:spPr>
          <a:xfrm>
            <a:off x="0" y="510239"/>
            <a:ext cx="12242828" cy="634776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85A4344E-8840-41DC-8090-C221A510CE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Sample text</a:t>
            </a:r>
          </a:p>
        </p:txBody>
      </p:sp>
      <p:sp>
        <p:nvSpPr>
          <p:cNvPr id="8" name="Shape 4526"/>
          <p:cNvSpPr/>
          <p:nvPr userDrawn="1"/>
        </p:nvSpPr>
        <p:spPr>
          <a:xfrm flipH="1">
            <a:off x="1161261" y="1888249"/>
            <a:ext cx="690302" cy="690300"/>
          </a:xfrm>
          <a:prstGeom prst="ellipse">
            <a:avLst/>
          </a:prstGeom>
          <a:solidFill>
            <a:schemeClr val="accent4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9" name="Shape 4526"/>
          <p:cNvSpPr/>
          <p:nvPr userDrawn="1"/>
        </p:nvSpPr>
        <p:spPr>
          <a:xfrm flipH="1">
            <a:off x="4201316" y="1888249"/>
            <a:ext cx="690302" cy="690300"/>
          </a:xfrm>
          <a:prstGeom prst="ellipse">
            <a:avLst/>
          </a:prstGeom>
          <a:solidFill>
            <a:srgbClr val="002060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10" name="Shape 4526"/>
          <p:cNvSpPr/>
          <p:nvPr userDrawn="1"/>
        </p:nvSpPr>
        <p:spPr>
          <a:xfrm flipH="1">
            <a:off x="7241371" y="1888249"/>
            <a:ext cx="690302" cy="690300"/>
          </a:xfrm>
          <a:prstGeom prst="ellipse">
            <a:avLst/>
          </a:prstGeom>
          <a:solidFill>
            <a:schemeClr val="accent3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11" name="Oval 10"/>
          <p:cNvSpPr/>
          <p:nvPr userDrawn="1"/>
        </p:nvSpPr>
        <p:spPr>
          <a:xfrm>
            <a:off x="10281427" y="1890963"/>
            <a:ext cx="684872" cy="68487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205855" y="982113"/>
            <a:ext cx="11728012" cy="75682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</a:t>
            </a:r>
            <a:br>
              <a:rPr lang="en-US" dirty="0"/>
            </a:br>
            <a:r>
              <a:rPr lang="en-US" dirty="0"/>
              <a:t>a galley of type and scrambled it to make a type specimen book.</a:t>
            </a:r>
          </a:p>
        </p:txBody>
      </p:sp>
      <p:sp>
        <p:nvSpPr>
          <p:cNvPr id="14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22057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4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5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22057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6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3277737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rgbClr val="00206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3277737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8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634028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3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634028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9" hasCustomPrompt="1"/>
          </p:nvPr>
        </p:nvSpPr>
        <p:spPr>
          <a:xfrm>
            <a:off x="9362193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21" name="Content Placeholder 10"/>
          <p:cNvSpPr>
            <a:spLocks noGrp="1"/>
          </p:cNvSpPr>
          <p:nvPr>
            <p:ph sz="quarter" idx="20" hasCustomPrompt="1"/>
          </p:nvPr>
        </p:nvSpPr>
        <p:spPr>
          <a:xfrm>
            <a:off x="9362193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2" name="Content Placeholder 10"/>
          <p:cNvSpPr>
            <a:spLocks noGrp="1"/>
          </p:cNvSpPr>
          <p:nvPr>
            <p:ph sz="quarter" idx="21" hasCustomPrompt="1"/>
          </p:nvPr>
        </p:nvSpPr>
        <p:spPr>
          <a:xfrm>
            <a:off x="121450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Content Placeholder 10"/>
          <p:cNvSpPr>
            <a:spLocks noGrp="1"/>
          </p:cNvSpPr>
          <p:nvPr>
            <p:ph sz="quarter" idx="22" hasCustomPrompt="1"/>
          </p:nvPr>
        </p:nvSpPr>
        <p:spPr>
          <a:xfrm>
            <a:off x="4254559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4" name="Content Placeholder 10"/>
          <p:cNvSpPr>
            <a:spLocks noGrp="1"/>
          </p:cNvSpPr>
          <p:nvPr>
            <p:ph sz="quarter" idx="23" hasCustomPrompt="1"/>
          </p:nvPr>
        </p:nvSpPr>
        <p:spPr>
          <a:xfrm>
            <a:off x="729461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5" name="Content Placeholder 10"/>
          <p:cNvSpPr>
            <a:spLocks noGrp="1"/>
          </p:cNvSpPr>
          <p:nvPr>
            <p:ph sz="quarter" idx="24" hasCustomPrompt="1"/>
          </p:nvPr>
        </p:nvSpPr>
        <p:spPr>
          <a:xfrm>
            <a:off x="10331955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067962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asted-image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3" r="19870"/>
          <a:stretch/>
        </p:blipFill>
        <p:spPr>
          <a:xfrm>
            <a:off x="-14710" y="4484"/>
            <a:ext cx="6215310" cy="6853516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Rectangle 62"/>
          <p:cNvSpPr/>
          <p:nvPr userDrawn="1"/>
        </p:nvSpPr>
        <p:spPr>
          <a:xfrm>
            <a:off x="0" y="-13853"/>
            <a:ext cx="6215310" cy="6871853"/>
          </a:xfrm>
          <a:prstGeom prst="rect">
            <a:avLst/>
          </a:prstGeom>
          <a:solidFill>
            <a:schemeClr val="accent2">
              <a:lumMod val="50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Pentagon 66"/>
          <p:cNvSpPr/>
          <p:nvPr userDrawn="1"/>
        </p:nvSpPr>
        <p:spPr>
          <a:xfrm>
            <a:off x="6212314" y="578981"/>
            <a:ext cx="1185657" cy="641298"/>
          </a:xfrm>
          <a:prstGeom prst="homePlat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Pentagon 71"/>
          <p:cNvSpPr/>
          <p:nvPr userDrawn="1"/>
        </p:nvSpPr>
        <p:spPr>
          <a:xfrm>
            <a:off x="6212314" y="1954531"/>
            <a:ext cx="1169399" cy="632502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Pentagon 76"/>
          <p:cNvSpPr/>
          <p:nvPr userDrawn="1"/>
        </p:nvSpPr>
        <p:spPr>
          <a:xfrm>
            <a:off x="6212314" y="3321285"/>
            <a:ext cx="1169399" cy="632502"/>
          </a:xfrm>
          <a:prstGeom prst="homePlat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Pentagon 80"/>
          <p:cNvSpPr/>
          <p:nvPr userDrawn="1"/>
        </p:nvSpPr>
        <p:spPr>
          <a:xfrm>
            <a:off x="6212314" y="4688038"/>
            <a:ext cx="1169399" cy="632502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324396" y="2964873"/>
            <a:ext cx="3591716" cy="914401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8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7750522" y="587306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8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439087" y="723900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8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425439" y="2095052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8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425439" y="3461806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8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425439" y="4828559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89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7736874" y="1958458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1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7736874" y="3325212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2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7736874" y="4691965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89097DD5-8847-43DE-B3AE-BE5A64A94902}"/>
              </a:ext>
            </a:extLst>
          </p:cNvPr>
          <p:cNvSpPr/>
          <p:nvPr userDrawn="1"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5566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CDD35920-50C1-4782-9856-992F269421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79" y="5128616"/>
            <a:ext cx="2559043" cy="1809537"/>
          </a:xfrm>
          <a:prstGeom prst="rect">
            <a:avLst/>
          </a:prstGeom>
        </p:spPr>
      </p:pic>
      <p:sp>
        <p:nvSpPr>
          <p:cNvPr id="7" name="Freeform: Shape 6"/>
          <p:cNvSpPr/>
          <p:nvPr userDrawn="1"/>
        </p:nvSpPr>
        <p:spPr>
          <a:xfrm flipH="1">
            <a:off x="0" y="2034284"/>
            <a:ext cx="12192000" cy="1570232"/>
          </a:xfrm>
          <a:custGeom>
            <a:avLst/>
            <a:gdLst>
              <a:gd name="connsiteX0" fmla="*/ 0 w 12192000"/>
              <a:gd name="connsiteY0" fmla="*/ 0 h 1570232"/>
              <a:gd name="connsiteX1" fmla="*/ 10058950 w 12192000"/>
              <a:gd name="connsiteY1" fmla="*/ 0 h 1570232"/>
              <a:gd name="connsiteX2" fmla="*/ 10062651 w 12192000"/>
              <a:gd name="connsiteY2" fmla="*/ 36710 h 1570232"/>
              <a:gd name="connsiteX3" fmla="*/ 10842373 w 12192000"/>
              <a:gd name="connsiteY3" fmla="*/ 672200 h 1570232"/>
              <a:gd name="connsiteX4" fmla="*/ 11622095 w 12192000"/>
              <a:gd name="connsiteY4" fmla="*/ 36710 h 1570232"/>
              <a:gd name="connsiteX5" fmla="*/ 11625796 w 12192000"/>
              <a:gd name="connsiteY5" fmla="*/ 0 h 1570232"/>
              <a:gd name="connsiteX6" fmla="*/ 12192000 w 12192000"/>
              <a:gd name="connsiteY6" fmla="*/ 0 h 1570232"/>
              <a:gd name="connsiteX7" fmla="*/ 12192000 w 12192000"/>
              <a:gd name="connsiteY7" fmla="*/ 1570232 h 1570232"/>
              <a:gd name="connsiteX8" fmla="*/ 0 w 12192000"/>
              <a:gd name="connsiteY8" fmla="*/ 1570232 h 157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570232">
                <a:moveTo>
                  <a:pt x="0" y="0"/>
                </a:moveTo>
                <a:lnTo>
                  <a:pt x="10058950" y="0"/>
                </a:lnTo>
                <a:lnTo>
                  <a:pt x="10062651" y="36710"/>
                </a:lnTo>
                <a:cubicBezTo>
                  <a:pt x="10136865" y="399383"/>
                  <a:pt x="10457759" y="672200"/>
                  <a:pt x="10842373" y="672200"/>
                </a:cubicBezTo>
                <a:cubicBezTo>
                  <a:pt x="11226987" y="672200"/>
                  <a:pt x="11547881" y="399383"/>
                  <a:pt x="11622095" y="36710"/>
                </a:cubicBezTo>
                <a:lnTo>
                  <a:pt x="11625796" y="0"/>
                </a:lnTo>
                <a:lnTo>
                  <a:pt x="12192000" y="0"/>
                </a:lnTo>
                <a:lnTo>
                  <a:pt x="12192000" y="1570232"/>
                </a:lnTo>
                <a:lnTo>
                  <a:pt x="0" y="1570232"/>
                </a:lnTo>
                <a:close/>
              </a:path>
            </a:pathLst>
          </a:cu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 flipH="1">
            <a:off x="711199" y="1272168"/>
            <a:ext cx="1276856" cy="1276852"/>
          </a:xfrm>
          <a:prstGeom prst="ellipse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1" name="Content Placeholder 59"/>
          <p:cNvSpPr>
            <a:spLocks noGrp="1"/>
          </p:cNvSpPr>
          <p:nvPr>
            <p:ph sz="quarter" idx="10" hasCustomPrompt="1"/>
          </p:nvPr>
        </p:nvSpPr>
        <p:spPr>
          <a:xfrm>
            <a:off x="3259212" y="2362200"/>
            <a:ext cx="5673576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892045" y="1597544"/>
            <a:ext cx="915165" cy="626101"/>
            <a:chOff x="1322" y="702"/>
            <a:chExt cx="744" cy="509"/>
          </a:xfrm>
          <a:solidFill>
            <a:schemeClr val="bg1"/>
          </a:solidFill>
        </p:grpSpPr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1802" y="886"/>
              <a:ext cx="96" cy="103"/>
            </a:xfrm>
            <a:custGeom>
              <a:avLst/>
              <a:gdLst>
                <a:gd name="T0" fmla="*/ 208 w 478"/>
                <a:gd name="T1" fmla="*/ 245 h 518"/>
                <a:gd name="T2" fmla="*/ 166 w 478"/>
                <a:gd name="T3" fmla="*/ 266 h 518"/>
                <a:gd name="T4" fmla="*/ 136 w 478"/>
                <a:gd name="T5" fmla="*/ 303 h 518"/>
                <a:gd name="T6" fmla="*/ 125 w 478"/>
                <a:gd name="T7" fmla="*/ 350 h 518"/>
                <a:gd name="T8" fmla="*/ 136 w 478"/>
                <a:gd name="T9" fmla="*/ 398 h 518"/>
                <a:gd name="T10" fmla="*/ 166 w 478"/>
                <a:gd name="T11" fmla="*/ 435 h 518"/>
                <a:gd name="T12" fmla="*/ 208 w 478"/>
                <a:gd name="T13" fmla="*/ 455 h 518"/>
                <a:gd name="T14" fmla="*/ 257 w 478"/>
                <a:gd name="T15" fmla="*/ 455 h 518"/>
                <a:gd name="T16" fmla="*/ 300 w 478"/>
                <a:gd name="T17" fmla="*/ 435 h 518"/>
                <a:gd name="T18" fmla="*/ 330 w 478"/>
                <a:gd name="T19" fmla="*/ 398 h 518"/>
                <a:gd name="T20" fmla="*/ 340 w 478"/>
                <a:gd name="T21" fmla="*/ 350 h 518"/>
                <a:gd name="T22" fmla="*/ 330 w 478"/>
                <a:gd name="T23" fmla="*/ 303 h 518"/>
                <a:gd name="T24" fmla="*/ 300 w 478"/>
                <a:gd name="T25" fmla="*/ 266 h 518"/>
                <a:gd name="T26" fmla="*/ 257 w 478"/>
                <a:gd name="T27" fmla="*/ 245 h 518"/>
                <a:gd name="T28" fmla="*/ 81 w 478"/>
                <a:gd name="T29" fmla="*/ 0 h 518"/>
                <a:gd name="T30" fmla="*/ 209 w 478"/>
                <a:gd name="T31" fmla="*/ 184 h 518"/>
                <a:gd name="T32" fmla="*/ 256 w 478"/>
                <a:gd name="T33" fmla="*/ 184 h 518"/>
                <a:gd name="T34" fmla="*/ 299 w 478"/>
                <a:gd name="T35" fmla="*/ 196 h 518"/>
                <a:gd name="T36" fmla="*/ 443 w 478"/>
                <a:gd name="T37" fmla="*/ 49 h 518"/>
                <a:gd name="T38" fmla="*/ 369 w 478"/>
                <a:gd name="T39" fmla="*/ 254 h 518"/>
                <a:gd name="T40" fmla="*/ 392 w 478"/>
                <a:gd name="T41" fmla="*/ 298 h 518"/>
                <a:gd name="T42" fmla="*/ 400 w 478"/>
                <a:gd name="T43" fmla="*/ 350 h 518"/>
                <a:gd name="T44" fmla="*/ 386 w 478"/>
                <a:gd name="T45" fmla="*/ 415 h 518"/>
                <a:gd name="T46" fmla="*/ 351 w 478"/>
                <a:gd name="T47" fmla="*/ 469 h 518"/>
                <a:gd name="T48" fmla="*/ 298 w 478"/>
                <a:gd name="T49" fmla="*/ 506 h 518"/>
                <a:gd name="T50" fmla="*/ 233 w 478"/>
                <a:gd name="T51" fmla="*/ 518 h 518"/>
                <a:gd name="T52" fmla="*/ 168 w 478"/>
                <a:gd name="T53" fmla="*/ 506 h 518"/>
                <a:gd name="T54" fmla="*/ 115 w 478"/>
                <a:gd name="T55" fmla="*/ 469 h 518"/>
                <a:gd name="T56" fmla="*/ 78 w 478"/>
                <a:gd name="T57" fmla="*/ 415 h 518"/>
                <a:gd name="T58" fmla="*/ 66 w 478"/>
                <a:gd name="T59" fmla="*/ 350 h 518"/>
                <a:gd name="T60" fmla="*/ 77 w 478"/>
                <a:gd name="T61" fmla="*/ 289 h 518"/>
                <a:gd name="T62" fmla="*/ 108 w 478"/>
                <a:gd name="T63" fmla="*/ 238 h 518"/>
                <a:gd name="T64" fmla="*/ 40 w 478"/>
                <a:gd name="T65" fmla="*/ 18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8" h="518">
                  <a:moveTo>
                    <a:pt x="233" y="242"/>
                  </a:moveTo>
                  <a:lnTo>
                    <a:pt x="208" y="245"/>
                  </a:lnTo>
                  <a:lnTo>
                    <a:pt x="185" y="253"/>
                  </a:lnTo>
                  <a:lnTo>
                    <a:pt x="166" y="266"/>
                  </a:lnTo>
                  <a:lnTo>
                    <a:pt x="149" y="282"/>
                  </a:lnTo>
                  <a:lnTo>
                    <a:pt x="136" y="303"/>
                  </a:lnTo>
                  <a:lnTo>
                    <a:pt x="128" y="326"/>
                  </a:lnTo>
                  <a:lnTo>
                    <a:pt x="125" y="350"/>
                  </a:lnTo>
                  <a:lnTo>
                    <a:pt x="128" y="375"/>
                  </a:lnTo>
                  <a:lnTo>
                    <a:pt x="136" y="398"/>
                  </a:lnTo>
                  <a:lnTo>
                    <a:pt x="149" y="417"/>
                  </a:lnTo>
                  <a:lnTo>
                    <a:pt x="166" y="435"/>
                  </a:lnTo>
                  <a:lnTo>
                    <a:pt x="185" y="447"/>
                  </a:lnTo>
                  <a:lnTo>
                    <a:pt x="208" y="455"/>
                  </a:lnTo>
                  <a:lnTo>
                    <a:pt x="233" y="459"/>
                  </a:lnTo>
                  <a:lnTo>
                    <a:pt x="257" y="455"/>
                  </a:lnTo>
                  <a:lnTo>
                    <a:pt x="280" y="447"/>
                  </a:lnTo>
                  <a:lnTo>
                    <a:pt x="300" y="435"/>
                  </a:lnTo>
                  <a:lnTo>
                    <a:pt x="316" y="417"/>
                  </a:lnTo>
                  <a:lnTo>
                    <a:pt x="330" y="398"/>
                  </a:lnTo>
                  <a:lnTo>
                    <a:pt x="338" y="375"/>
                  </a:lnTo>
                  <a:lnTo>
                    <a:pt x="340" y="350"/>
                  </a:lnTo>
                  <a:lnTo>
                    <a:pt x="338" y="326"/>
                  </a:lnTo>
                  <a:lnTo>
                    <a:pt x="330" y="303"/>
                  </a:lnTo>
                  <a:lnTo>
                    <a:pt x="316" y="282"/>
                  </a:lnTo>
                  <a:lnTo>
                    <a:pt x="300" y="266"/>
                  </a:lnTo>
                  <a:lnTo>
                    <a:pt x="280" y="253"/>
                  </a:lnTo>
                  <a:lnTo>
                    <a:pt x="257" y="245"/>
                  </a:lnTo>
                  <a:lnTo>
                    <a:pt x="233" y="242"/>
                  </a:lnTo>
                  <a:close/>
                  <a:moveTo>
                    <a:pt x="81" y="0"/>
                  </a:moveTo>
                  <a:lnTo>
                    <a:pt x="185" y="189"/>
                  </a:lnTo>
                  <a:lnTo>
                    <a:pt x="209" y="184"/>
                  </a:lnTo>
                  <a:lnTo>
                    <a:pt x="233" y="182"/>
                  </a:lnTo>
                  <a:lnTo>
                    <a:pt x="256" y="184"/>
                  </a:lnTo>
                  <a:lnTo>
                    <a:pt x="278" y="189"/>
                  </a:lnTo>
                  <a:lnTo>
                    <a:pt x="299" y="196"/>
                  </a:lnTo>
                  <a:lnTo>
                    <a:pt x="406" y="23"/>
                  </a:lnTo>
                  <a:lnTo>
                    <a:pt x="443" y="49"/>
                  </a:lnTo>
                  <a:lnTo>
                    <a:pt x="478" y="79"/>
                  </a:lnTo>
                  <a:lnTo>
                    <a:pt x="369" y="254"/>
                  </a:lnTo>
                  <a:lnTo>
                    <a:pt x="383" y="276"/>
                  </a:lnTo>
                  <a:lnTo>
                    <a:pt x="392" y="298"/>
                  </a:lnTo>
                  <a:lnTo>
                    <a:pt x="398" y="324"/>
                  </a:lnTo>
                  <a:lnTo>
                    <a:pt x="400" y="350"/>
                  </a:lnTo>
                  <a:lnTo>
                    <a:pt x="397" y="384"/>
                  </a:lnTo>
                  <a:lnTo>
                    <a:pt x="386" y="415"/>
                  </a:lnTo>
                  <a:lnTo>
                    <a:pt x="372" y="444"/>
                  </a:lnTo>
                  <a:lnTo>
                    <a:pt x="351" y="469"/>
                  </a:lnTo>
                  <a:lnTo>
                    <a:pt x="326" y="490"/>
                  </a:lnTo>
                  <a:lnTo>
                    <a:pt x="298" y="506"/>
                  </a:lnTo>
                  <a:lnTo>
                    <a:pt x="266" y="515"/>
                  </a:lnTo>
                  <a:lnTo>
                    <a:pt x="233" y="518"/>
                  </a:lnTo>
                  <a:lnTo>
                    <a:pt x="199" y="515"/>
                  </a:lnTo>
                  <a:lnTo>
                    <a:pt x="168" y="506"/>
                  </a:lnTo>
                  <a:lnTo>
                    <a:pt x="140" y="490"/>
                  </a:lnTo>
                  <a:lnTo>
                    <a:pt x="115" y="469"/>
                  </a:lnTo>
                  <a:lnTo>
                    <a:pt x="94" y="444"/>
                  </a:lnTo>
                  <a:lnTo>
                    <a:pt x="78" y="415"/>
                  </a:lnTo>
                  <a:lnTo>
                    <a:pt x="69" y="384"/>
                  </a:lnTo>
                  <a:lnTo>
                    <a:pt x="66" y="350"/>
                  </a:lnTo>
                  <a:lnTo>
                    <a:pt x="68" y="319"/>
                  </a:lnTo>
                  <a:lnTo>
                    <a:pt x="77" y="289"/>
                  </a:lnTo>
                  <a:lnTo>
                    <a:pt x="91" y="262"/>
                  </a:lnTo>
                  <a:lnTo>
                    <a:pt x="108" y="238"/>
                  </a:lnTo>
                  <a:lnTo>
                    <a:pt x="0" y="43"/>
                  </a:lnTo>
                  <a:lnTo>
                    <a:pt x="40" y="18"/>
                  </a:lnTo>
                  <a:lnTo>
                    <a:pt x="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7"/>
            <p:cNvSpPr>
              <a:spLocks noEditPoints="1"/>
            </p:cNvSpPr>
            <p:nvPr userDrawn="1"/>
          </p:nvSpPr>
          <p:spPr bwMode="auto">
            <a:xfrm>
              <a:off x="1909" y="702"/>
              <a:ext cx="114" cy="157"/>
            </a:xfrm>
            <a:custGeom>
              <a:avLst/>
              <a:gdLst>
                <a:gd name="T0" fmla="*/ 379 w 569"/>
                <a:gd name="T1" fmla="*/ 63 h 787"/>
                <a:gd name="T2" fmla="*/ 335 w 569"/>
                <a:gd name="T3" fmla="*/ 85 h 787"/>
                <a:gd name="T4" fmla="*/ 306 w 569"/>
                <a:gd name="T5" fmla="*/ 121 h 787"/>
                <a:gd name="T6" fmla="*/ 296 w 569"/>
                <a:gd name="T7" fmla="*/ 168 h 787"/>
                <a:gd name="T8" fmla="*/ 306 w 569"/>
                <a:gd name="T9" fmla="*/ 216 h 787"/>
                <a:gd name="T10" fmla="*/ 335 w 569"/>
                <a:gd name="T11" fmla="*/ 253 h 787"/>
                <a:gd name="T12" fmla="*/ 379 w 569"/>
                <a:gd name="T13" fmla="*/ 274 h 787"/>
                <a:gd name="T14" fmla="*/ 427 w 569"/>
                <a:gd name="T15" fmla="*/ 274 h 787"/>
                <a:gd name="T16" fmla="*/ 469 w 569"/>
                <a:gd name="T17" fmla="*/ 253 h 787"/>
                <a:gd name="T18" fmla="*/ 499 w 569"/>
                <a:gd name="T19" fmla="*/ 216 h 787"/>
                <a:gd name="T20" fmla="*/ 510 w 569"/>
                <a:gd name="T21" fmla="*/ 168 h 787"/>
                <a:gd name="T22" fmla="*/ 499 w 569"/>
                <a:gd name="T23" fmla="*/ 121 h 787"/>
                <a:gd name="T24" fmla="*/ 469 w 569"/>
                <a:gd name="T25" fmla="*/ 85 h 787"/>
                <a:gd name="T26" fmla="*/ 427 w 569"/>
                <a:gd name="T27" fmla="*/ 63 h 787"/>
                <a:gd name="T28" fmla="*/ 402 w 569"/>
                <a:gd name="T29" fmla="*/ 0 h 787"/>
                <a:gd name="T30" fmla="*/ 467 w 569"/>
                <a:gd name="T31" fmla="*/ 14 h 787"/>
                <a:gd name="T32" fmla="*/ 521 w 569"/>
                <a:gd name="T33" fmla="*/ 49 h 787"/>
                <a:gd name="T34" fmla="*/ 557 w 569"/>
                <a:gd name="T35" fmla="*/ 103 h 787"/>
                <a:gd name="T36" fmla="*/ 569 w 569"/>
                <a:gd name="T37" fmla="*/ 168 h 787"/>
                <a:gd name="T38" fmla="*/ 557 w 569"/>
                <a:gd name="T39" fmla="*/ 233 h 787"/>
                <a:gd name="T40" fmla="*/ 521 w 569"/>
                <a:gd name="T41" fmla="*/ 287 h 787"/>
                <a:gd name="T42" fmla="*/ 467 w 569"/>
                <a:gd name="T43" fmla="*/ 324 h 787"/>
                <a:gd name="T44" fmla="*/ 402 w 569"/>
                <a:gd name="T45" fmla="*/ 336 h 787"/>
                <a:gd name="T46" fmla="*/ 356 w 569"/>
                <a:gd name="T47" fmla="*/ 331 h 787"/>
                <a:gd name="T48" fmla="*/ 38 w 569"/>
                <a:gd name="T49" fmla="*/ 760 h 787"/>
                <a:gd name="T50" fmla="*/ 280 w 569"/>
                <a:gd name="T51" fmla="*/ 282 h 787"/>
                <a:gd name="T52" fmla="*/ 247 w 569"/>
                <a:gd name="T53" fmla="*/ 230 h 787"/>
                <a:gd name="T54" fmla="*/ 235 w 569"/>
                <a:gd name="T55" fmla="*/ 168 h 787"/>
                <a:gd name="T56" fmla="*/ 249 w 569"/>
                <a:gd name="T57" fmla="*/ 103 h 787"/>
                <a:gd name="T58" fmla="*/ 284 w 569"/>
                <a:gd name="T59" fmla="*/ 49 h 787"/>
                <a:gd name="T60" fmla="*/ 338 w 569"/>
                <a:gd name="T61" fmla="*/ 14 h 787"/>
                <a:gd name="T62" fmla="*/ 402 w 569"/>
                <a:gd name="T63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9" h="787">
                  <a:moveTo>
                    <a:pt x="402" y="61"/>
                  </a:moveTo>
                  <a:lnTo>
                    <a:pt x="379" y="63"/>
                  </a:lnTo>
                  <a:lnTo>
                    <a:pt x="356" y="72"/>
                  </a:lnTo>
                  <a:lnTo>
                    <a:pt x="335" y="85"/>
                  </a:lnTo>
                  <a:lnTo>
                    <a:pt x="318" y="101"/>
                  </a:lnTo>
                  <a:lnTo>
                    <a:pt x="306" y="121"/>
                  </a:lnTo>
                  <a:lnTo>
                    <a:pt x="298" y="144"/>
                  </a:lnTo>
                  <a:lnTo>
                    <a:pt x="296" y="168"/>
                  </a:lnTo>
                  <a:lnTo>
                    <a:pt x="298" y="193"/>
                  </a:lnTo>
                  <a:lnTo>
                    <a:pt x="306" y="216"/>
                  </a:lnTo>
                  <a:lnTo>
                    <a:pt x="318" y="236"/>
                  </a:lnTo>
                  <a:lnTo>
                    <a:pt x="335" y="253"/>
                  </a:lnTo>
                  <a:lnTo>
                    <a:pt x="356" y="265"/>
                  </a:lnTo>
                  <a:lnTo>
                    <a:pt x="379" y="274"/>
                  </a:lnTo>
                  <a:lnTo>
                    <a:pt x="402" y="277"/>
                  </a:lnTo>
                  <a:lnTo>
                    <a:pt x="427" y="274"/>
                  </a:lnTo>
                  <a:lnTo>
                    <a:pt x="450" y="265"/>
                  </a:lnTo>
                  <a:lnTo>
                    <a:pt x="469" y="253"/>
                  </a:lnTo>
                  <a:lnTo>
                    <a:pt x="486" y="236"/>
                  </a:lnTo>
                  <a:lnTo>
                    <a:pt x="499" y="216"/>
                  </a:lnTo>
                  <a:lnTo>
                    <a:pt x="507" y="193"/>
                  </a:lnTo>
                  <a:lnTo>
                    <a:pt x="510" y="168"/>
                  </a:lnTo>
                  <a:lnTo>
                    <a:pt x="507" y="144"/>
                  </a:lnTo>
                  <a:lnTo>
                    <a:pt x="499" y="121"/>
                  </a:lnTo>
                  <a:lnTo>
                    <a:pt x="486" y="101"/>
                  </a:lnTo>
                  <a:lnTo>
                    <a:pt x="469" y="85"/>
                  </a:lnTo>
                  <a:lnTo>
                    <a:pt x="450" y="72"/>
                  </a:lnTo>
                  <a:lnTo>
                    <a:pt x="427" y="63"/>
                  </a:lnTo>
                  <a:lnTo>
                    <a:pt x="402" y="61"/>
                  </a:lnTo>
                  <a:close/>
                  <a:moveTo>
                    <a:pt x="402" y="0"/>
                  </a:moveTo>
                  <a:lnTo>
                    <a:pt x="436" y="3"/>
                  </a:lnTo>
                  <a:lnTo>
                    <a:pt x="467" y="14"/>
                  </a:lnTo>
                  <a:lnTo>
                    <a:pt x="496" y="29"/>
                  </a:lnTo>
                  <a:lnTo>
                    <a:pt x="521" y="49"/>
                  </a:lnTo>
                  <a:lnTo>
                    <a:pt x="541" y="74"/>
                  </a:lnTo>
                  <a:lnTo>
                    <a:pt x="557" y="103"/>
                  </a:lnTo>
                  <a:lnTo>
                    <a:pt x="566" y="135"/>
                  </a:lnTo>
                  <a:lnTo>
                    <a:pt x="569" y="168"/>
                  </a:lnTo>
                  <a:lnTo>
                    <a:pt x="566" y="203"/>
                  </a:lnTo>
                  <a:lnTo>
                    <a:pt x="557" y="233"/>
                  </a:lnTo>
                  <a:lnTo>
                    <a:pt x="541" y="262"/>
                  </a:lnTo>
                  <a:lnTo>
                    <a:pt x="521" y="287"/>
                  </a:lnTo>
                  <a:lnTo>
                    <a:pt x="496" y="308"/>
                  </a:lnTo>
                  <a:lnTo>
                    <a:pt x="467" y="324"/>
                  </a:lnTo>
                  <a:lnTo>
                    <a:pt x="436" y="333"/>
                  </a:lnTo>
                  <a:lnTo>
                    <a:pt x="402" y="336"/>
                  </a:lnTo>
                  <a:lnTo>
                    <a:pt x="379" y="335"/>
                  </a:lnTo>
                  <a:lnTo>
                    <a:pt x="356" y="331"/>
                  </a:lnTo>
                  <a:lnTo>
                    <a:pt x="74" y="787"/>
                  </a:lnTo>
                  <a:lnTo>
                    <a:pt x="38" y="760"/>
                  </a:lnTo>
                  <a:lnTo>
                    <a:pt x="0" y="735"/>
                  </a:lnTo>
                  <a:lnTo>
                    <a:pt x="280" y="282"/>
                  </a:lnTo>
                  <a:lnTo>
                    <a:pt x="260" y="257"/>
                  </a:lnTo>
                  <a:lnTo>
                    <a:pt x="247" y="230"/>
                  </a:lnTo>
                  <a:lnTo>
                    <a:pt x="239" y="200"/>
                  </a:lnTo>
                  <a:lnTo>
                    <a:pt x="235" y="168"/>
                  </a:lnTo>
                  <a:lnTo>
                    <a:pt x="239" y="135"/>
                  </a:lnTo>
                  <a:lnTo>
                    <a:pt x="249" y="103"/>
                  </a:lnTo>
                  <a:lnTo>
                    <a:pt x="264" y="74"/>
                  </a:lnTo>
                  <a:lnTo>
                    <a:pt x="284" y="49"/>
                  </a:lnTo>
                  <a:lnTo>
                    <a:pt x="309" y="29"/>
                  </a:lnTo>
                  <a:lnTo>
                    <a:pt x="338" y="14"/>
                  </a:lnTo>
                  <a:lnTo>
                    <a:pt x="369" y="3"/>
                  </a:lnTo>
                  <a:lnTo>
                    <a:pt x="4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1322" y="744"/>
              <a:ext cx="472" cy="282"/>
            </a:xfrm>
            <a:custGeom>
              <a:avLst/>
              <a:gdLst>
                <a:gd name="T0" fmla="*/ 1519 w 2361"/>
                <a:gd name="T1" fmla="*/ 1158 h 1410"/>
                <a:gd name="T2" fmla="*/ 1480 w 2361"/>
                <a:gd name="T3" fmla="*/ 1242 h 1410"/>
                <a:gd name="T4" fmla="*/ 1519 w 2361"/>
                <a:gd name="T5" fmla="*/ 1327 h 1410"/>
                <a:gd name="T6" fmla="*/ 1611 w 2361"/>
                <a:gd name="T7" fmla="*/ 1347 h 1410"/>
                <a:gd name="T8" fmla="*/ 1683 w 2361"/>
                <a:gd name="T9" fmla="*/ 1290 h 1410"/>
                <a:gd name="T10" fmla="*/ 1683 w 2361"/>
                <a:gd name="T11" fmla="*/ 1195 h 1410"/>
                <a:gd name="T12" fmla="*/ 1611 w 2361"/>
                <a:gd name="T13" fmla="*/ 1137 h 1410"/>
                <a:gd name="T14" fmla="*/ 120 w 2361"/>
                <a:gd name="T15" fmla="*/ 824 h 1410"/>
                <a:gd name="T16" fmla="*/ 63 w 2361"/>
                <a:gd name="T17" fmla="*/ 896 h 1410"/>
                <a:gd name="T18" fmla="*/ 83 w 2361"/>
                <a:gd name="T19" fmla="*/ 989 h 1410"/>
                <a:gd name="T20" fmla="*/ 167 w 2361"/>
                <a:gd name="T21" fmla="*/ 1029 h 1410"/>
                <a:gd name="T22" fmla="*/ 251 w 2361"/>
                <a:gd name="T23" fmla="*/ 989 h 1410"/>
                <a:gd name="T24" fmla="*/ 272 w 2361"/>
                <a:gd name="T25" fmla="*/ 896 h 1410"/>
                <a:gd name="T26" fmla="*/ 215 w 2361"/>
                <a:gd name="T27" fmla="*/ 824 h 1410"/>
                <a:gd name="T28" fmla="*/ 1049 w 2361"/>
                <a:gd name="T29" fmla="*/ 243 h 1410"/>
                <a:gd name="T30" fmla="*/ 977 w 2361"/>
                <a:gd name="T31" fmla="*/ 301 h 1410"/>
                <a:gd name="T32" fmla="*/ 977 w 2361"/>
                <a:gd name="T33" fmla="*/ 396 h 1410"/>
                <a:gd name="T34" fmla="*/ 1049 w 2361"/>
                <a:gd name="T35" fmla="*/ 454 h 1410"/>
                <a:gd name="T36" fmla="*/ 1141 w 2361"/>
                <a:gd name="T37" fmla="*/ 433 h 1410"/>
                <a:gd name="T38" fmla="*/ 1181 w 2361"/>
                <a:gd name="T39" fmla="*/ 348 h 1410"/>
                <a:gd name="T40" fmla="*/ 1141 w 2361"/>
                <a:gd name="T41" fmla="*/ 265 h 1410"/>
                <a:gd name="T42" fmla="*/ 2122 w 2361"/>
                <a:gd name="T43" fmla="*/ 60 h 1410"/>
                <a:gd name="T44" fmla="*/ 2039 w 2361"/>
                <a:gd name="T45" fmla="*/ 101 h 1410"/>
                <a:gd name="T46" fmla="*/ 2018 w 2361"/>
                <a:gd name="T47" fmla="*/ 193 h 1410"/>
                <a:gd name="T48" fmla="*/ 2075 w 2361"/>
                <a:gd name="T49" fmla="*/ 265 h 1410"/>
                <a:gd name="T50" fmla="*/ 2169 w 2361"/>
                <a:gd name="T51" fmla="*/ 265 h 1410"/>
                <a:gd name="T52" fmla="*/ 2226 w 2361"/>
                <a:gd name="T53" fmla="*/ 193 h 1410"/>
                <a:gd name="T54" fmla="*/ 2206 w 2361"/>
                <a:gd name="T55" fmla="*/ 101 h 1410"/>
                <a:gd name="T56" fmla="*/ 2122 w 2361"/>
                <a:gd name="T57" fmla="*/ 60 h 1410"/>
                <a:gd name="T58" fmla="*/ 2216 w 2361"/>
                <a:gd name="T59" fmla="*/ 29 h 1410"/>
                <a:gd name="T60" fmla="*/ 2286 w 2361"/>
                <a:gd name="T61" fmla="*/ 134 h 1410"/>
                <a:gd name="T62" fmla="*/ 2264 w 2361"/>
                <a:gd name="T63" fmla="*/ 258 h 1410"/>
                <a:gd name="T64" fmla="*/ 2282 w 2361"/>
                <a:gd name="T65" fmla="*/ 539 h 1410"/>
                <a:gd name="T66" fmla="*/ 2106 w 2361"/>
                <a:gd name="T67" fmla="*/ 336 h 1410"/>
                <a:gd name="T68" fmla="*/ 1742 w 2361"/>
                <a:gd name="T69" fmla="*/ 1181 h 1410"/>
                <a:gd name="T70" fmla="*/ 1740 w 2361"/>
                <a:gd name="T71" fmla="*/ 1308 h 1410"/>
                <a:gd name="T72" fmla="*/ 1651 w 2361"/>
                <a:gd name="T73" fmla="*/ 1398 h 1410"/>
                <a:gd name="T74" fmla="*/ 1522 w 2361"/>
                <a:gd name="T75" fmla="*/ 1398 h 1410"/>
                <a:gd name="T76" fmla="*/ 1433 w 2361"/>
                <a:gd name="T77" fmla="*/ 1308 h 1410"/>
                <a:gd name="T78" fmla="*/ 1431 w 2361"/>
                <a:gd name="T79" fmla="*/ 1180 h 1410"/>
                <a:gd name="T80" fmla="*/ 1102 w 2361"/>
                <a:gd name="T81" fmla="*/ 514 h 1410"/>
                <a:gd name="T82" fmla="*/ 988 w 2361"/>
                <a:gd name="T83" fmla="*/ 492 h 1410"/>
                <a:gd name="T84" fmla="*/ 334 w 2361"/>
                <a:gd name="T85" fmla="*/ 922 h 1410"/>
                <a:gd name="T86" fmla="*/ 285 w 2361"/>
                <a:gd name="T87" fmla="*/ 1041 h 1410"/>
                <a:gd name="T88" fmla="*/ 167 w 2361"/>
                <a:gd name="T89" fmla="*/ 1090 h 1410"/>
                <a:gd name="T90" fmla="*/ 49 w 2361"/>
                <a:gd name="T91" fmla="*/ 1041 h 1410"/>
                <a:gd name="T92" fmla="*/ 0 w 2361"/>
                <a:gd name="T93" fmla="*/ 922 h 1410"/>
                <a:gd name="T94" fmla="*/ 49 w 2361"/>
                <a:gd name="T95" fmla="*/ 803 h 1410"/>
                <a:gd name="T96" fmla="*/ 167 w 2361"/>
                <a:gd name="T97" fmla="*/ 753 h 1410"/>
                <a:gd name="T98" fmla="*/ 280 w 2361"/>
                <a:gd name="T99" fmla="*/ 797 h 1410"/>
                <a:gd name="T100" fmla="*/ 910 w 2361"/>
                <a:gd name="T101" fmla="*/ 315 h 1410"/>
                <a:gd name="T102" fmla="*/ 981 w 2361"/>
                <a:gd name="T103" fmla="*/ 209 h 1410"/>
                <a:gd name="T104" fmla="*/ 1107 w 2361"/>
                <a:gd name="T105" fmla="*/ 184 h 1410"/>
                <a:gd name="T106" fmla="*/ 1213 w 2361"/>
                <a:gd name="T107" fmla="*/ 254 h 1410"/>
                <a:gd name="T108" fmla="*/ 1239 w 2361"/>
                <a:gd name="T109" fmla="*/ 378 h 1410"/>
                <a:gd name="T110" fmla="*/ 1541 w 2361"/>
                <a:gd name="T111" fmla="*/ 1081 h 1410"/>
                <a:gd name="T112" fmla="*/ 1633 w 2361"/>
                <a:gd name="T113" fmla="*/ 1081 h 1410"/>
                <a:gd name="T114" fmla="*/ 1965 w 2361"/>
                <a:gd name="T115" fmla="*/ 224 h 1410"/>
                <a:gd name="T116" fmla="*/ 1968 w 2361"/>
                <a:gd name="T117" fmla="*/ 103 h 1410"/>
                <a:gd name="T118" fmla="*/ 2057 w 2361"/>
                <a:gd name="T119" fmla="*/ 13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61" h="1410">
                  <a:moveTo>
                    <a:pt x="1586" y="1134"/>
                  </a:moveTo>
                  <a:lnTo>
                    <a:pt x="1561" y="1137"/>
                  </a:lnTo>
                  <a:lnTo>
                    <a:pt x="1540" y="1146"/>
                  </a:lnTo>
                  <a:lnTo>
                    <a:pt x="1519" y="1158"/>
                  </a:lnTo>
                  <a:lnTo>
                    <a:pt x="1502" y="1174"/>
                  </a:lnTo>
                  <a:lnTo>
                    <a:pt x="1490" y="1195"/>
                  </a:lnTo>
                  <a:lnTo>
                    <a:pt x="1482" y="1218"/>
                  </a:lnTo>
                  <a:lnTo>
                    <a:pt x="1480" y="1242"/>
                  </a:lnTo>
                  <a:lnTo>
                    <a:pt x="1482" y="1267"/>
                  </a:lnTo>
                  <a:lnTo>
                    <a:pt x="1490" y="1290"/>
                  </a:lnTo>
                  <a:lnTo>
                    <a:pt x="1502" y="1309"/>
                  </a:lnTo>
                  <a:lnTo>
                    <a:pt x="1519" y="1327"/>
                  </a:lnTo>
                  <a:lnTo>
                    <a:pt x="1540" y="1339"/>
                  </a:lnTo>
                  <a:lnTo>
                    <a:pt x="1561" y="1347"/>
                  </a:lnTo>
                  <a:lnTo>
                    <a:pt x="1586" y="1351"/>
                  </a:lnTo>
                  <a:lnTo>
                    <a:pt x="1611" y="1347"/>
                  </a:lnTo>
                  <a:lnTo>
                    <a:pt x="1633" y="1339"/>
                  </a:lnTo>
                  <a:lnTo>
                    <a:pt x="1653" y="1327"/>
                  </a:lnTo>
                  <a:lnTo>
                    <a:pt x="1670" y="1309"/>
                  </a:lnTo>
                  <a:lnTo>
                    <a:pt x="1683" y="1290"/>
                  </a:lnTo>
                  <a:lnTo>
                    <a:pt x="1691" y="1267"/>
                  </a:lnTo>
                  <a:lnTo>
                    <a:pt x="1693" y="1242"/>
                  </a:lnTo>
                  <a:lnTo>
                    <a:pt x="1691" y="1218"/>
                  </a:lnTo>
                  <a:lnTo>
                    <a:pt x="1683" y="1195"/>
                  </a:lnTo>
                  <a:lnTo>
                    <a:pt x="1670" y="1174"/>
                  </a:lnTo>
                  <a:lnTo>
                    <a:pt x="1653" y="1158"/>
                  </a:lnTo>
                  <a:lnTo>
                    <a:pt x="1633" y="1146"/>
                  </a:lnTo>
                  <a:lnTo>
                    <a:pt x="1611" y="1137"/>
                  </a:lnTo>
                  <a:lnTo>
                    <a:pt x="1586" y="1134"/>
                  </a:lnTo>
                  <a:close/>
                  <a:moveTo>
                    <a:pt x="167" y="814"/>
                  </a:moveTo>
                  <a:lnTo>
                    <a:pt x="142" y="816"/>
                  </a:lnTo>
                  <a:lnTo>
                    <a:pt x="120" y="824"/>
                  </a:lnTo>
                  <a:lnTo>
                    <a:pt x="100" y="837"/>
                  </a:lnTo>
                  <a:lnTo>
                    <a:pt x="83" y="854"/>
                  </a:lnTo>
                  <a:lnTo>
                    <a:pt x="70" y="875"/>
                  </a:lnTo>
                  <a:lnTo>
                    <a:pt x="63" y="896"/>
                  </a:lnTo>
                  <a:lnTo>
                    <a:pt x="60" y="922"/>
                  </a:lnTo>
                  <a:lnTo>
                    <a:pt x="63" y="947"/>
                  </a:lnTo>
                  <a:lnTo>
                    <a:pt x="70" y="970"/>
                  </a:lnTo>
                  <a:lnTo>
                    <a:pt x="83" y="989"/>
                  </a:lnTo>
                  <a:lnTo>
                    <a:pt x="100" y="1006"/>
                  </a:lnTo>
                  <a:lnTo>
                    <a:pt x="120" y="1019"/>
                  </a:lnTo>
                  <a:lnTo>
                    <a:pt x="142" y="1027"/>
                  </a:lnTo>
                  <a:lnTo>
                    <a:pt x="167" y="1029"/>
                  </a:lnTo>
                  <a:lnTo>
                    <a:pt x="192" y="1027"/>
                  </a:lnTo>
                  <a:lnTo>
                    <a:pt x="215" y="1019"/>
                  </a:lnTo>
                  <a:lnTo>
                    <a:pt x="234" y="1006"/>
                  </a:lnTo>
                  <a:lnTo>
                    <a:pt x="251" y="989"/>
                  </a:lnTo>
                  <a:lnTo>
                    <a:pt x="264" y="970"/>
                  </a:lnTo>
                  <a:lnTo>
                    <a:pt x="272" y="947"/>
                  </a:lnTo>
                  <a:lnTo>
                    <a:pt x="274" y="922"/>
                  </a:lnTo>
                  <a:lnTo>
                    <a:pt x="272" y="896"/>
                  </a:lnTo>
                  <a:lnTo>
                    <a:pt x="264" y="875"/>
                  </a:lnTo>
                  <a:lnTo>
                    <a:pt x="251" y="854"/>
                  </a:lnTo>
                  <a:lnTo>
                    <a:pt x="234" y="837"/>
                  </a:lnTo>
                  <a:lnTo>
                    <a:pt x="215" y="824"/>
                  </a:lnTo>
                  <a:lnTo>
                    <a:pt x="192" y="816"/>
                  </a:lnTo>
                  <a:lnTo>
                    <a:pt x="167" y="814"/>
                  </a:lnTo>
                  <a:close/>
                  <a:moveTo>
                    <a:pt x="1074" y="241"/>
                  </a:moveTo>
                  <a:lnTo>
                    <a:pt x="1049" y="243"/>
                  </a:lnTo>
                  <a:lnTo>
                    <a:pt x="1026" y="252"/>
                  </a:lnTo>
                  <a:lnTo>
                    <a:pt x="1007" y="265"/>
                  </a:lnTo>
                  <a:lnTo>
                    <a:pt x="990" y="281"/>
                  </a:lnTo>
                  <a:lnTo>
                    <a:pt x="977" y="301"/>
                  </a:lnTo>
                  <a:lnTo>
                    <a:pt x="969" y="324"/>
                  </a:lnTo>
                  <a:lnTo>
                    <a:pt x="966" y="348"/>
                  </a:lnTo>
                  <a:lnTo>
                    <a:pt x="969" y="373"/>
                  </a:lnTo>
                  <a:lnTo>
                    <a:pt x="977" y="396"/>
                  </a:lnTo>
                  <a:lnTo>
                    <a:pt x="990" y="416"/>
                  </a:lnTo>
                  <a:lnTo>
                    <a:pt x="1007" y="433"/>
                  </a:lnTo>
                  <a:lnTo>
                    <a:pt x="1026" y="446"/>
                  </a:lnTo>
                  <a:lnTo>
                    <a:pt x="1049" y="454"/>
                  </a:lnTo>
                  <a:lnTo>
                    <a:pt x="1074" y="457"/>
                  </a:lnTo>
                  <a:lnTo>
                    <a:pt x="1098" y="454"/>
                  </a:lnTo>
                  <a:lnTo>
                    <a:pt x="1120" y="446"/>
                  </a:lnTo>
                  <a:lnTo>
                    <a:pt x="1141" y="433"/>
                  </a:lnTo>
                  <a:lnTo>
                    <a:pt x="1157" y="416"/>
                  </a:lnTo>
                  <a:lnTo>
                    <a:pt x="1169" y="396"/>
                  </a:lnTo>
                  <a:lnTo>
                    <a:pt x="1178" y="373"/>
                  </a:lnTo>
                  <a:lnTo>
                    <a:pt x="1181" y="348"/>
                  </a:lnTo>
                  <a:lnTo>
                    <a:pt x="1178" y="324"/>
                  </a:lnTo>
                  <a:lnTo>
                    <a:pt x="1169" y="301"/>
                  </a:lnTo>
                  <a:lnTo>
                    <a:pt x="1157" y="281"/>
                  </a:lnTo>
                  <a:lnTo>
                    <a:pt x="1141" y="265"/>
                  </a:lnTo>
                  <a:lnTo>
                    <a:pt x="1120" y="252"/>
                  </a:lnTo>
                  <a:lnTo>
                    <a:pt x="1098" y="243"/>
                  </a:lnTo>
                  <a:lnTo>
                    <a:pt x="1074" y="241"/>
                  </a:lnTo>
                  <a:close/>
                  <a:moveTo>
                    <a:pt x="2122" y="60"/>
                  </a:moveTo>
                  <a:lnTo>
                    <a:pt x="2098" y="63"/>
                  </a:lnTo>
                  <a:lnTo>
                    <a:pt x="2075" y="71"/>
                  </a:lnTo>
                  <a:lnTo>
                    <a:pt x="2056" y="84"/>
                  </a:lnTo>
                  <a:lnTo>
                    <a:pt x="2039" y="101"/>
                  </a:lnTo>
                  <a:lnTo>
                    <a:pt x="2026" y="121"/>
                  </a:lnTo>
                  <a:lnTo>
                    <a:pt x="2018" y="143"/>
                  </a:lnTo>
                  <a:lnTo>
                    <a:pt x="2015" y="169"/>
                  </a:lnTo>
                  <a:lnTo>
                    <a:pt x="2018" y="193"/>
                  </a:lnTo>
                  <a:lnTo>
                    <a:pt x="2026" y="216"/>
                  </a:lnTo>
                  <a:lnTo>
                    <a:pt x="2039" y="236"/>
                  </a:lnTo>
                  <a:lnTo>
                    <a:pt x="2056" y="252"/>
                  </a:lnTo>
                  <a:lnTo>
                    <a:pt x="2075" y="265"/>
                  </a:lnTo>
                  <a:lnTo>
                    <a:pt x="2098" y="274"/>
                  </a:lnTo>
                  <a:lnTo>
                    <a:pt x="2122" y="276"/>
                  </a:lnTo>
                  <a:lnTo>
                    <a:pt x="2147" y="274"/>
                  </a:lnTo>
                  <a:lnTo>
                    <a:pt x="2169" y="265"/>
                  </a:lnTo>
                  <a:lnTo>
                    <a:pt x="2190" y="252"/>
                  </a:lnTo>
                  <a:lnTo>
                    <a:pt x="2206" y="236"/>
                  </a:lnTo>
                  <a:lnTo>
                    <a:pt x="2218" y="216"/>
                  </a:lnTo>
                  <a:lnTo>
                    <a:pt x="2226" y="193"/>
                  </a:lnTo>
                  <a:lnTo>
                    <a:pt x="2230" y="169"/>
                  </a:lnTo>
                  <a:lnTo>
                    <a:pt x="2226" y="143"/>
                  </a:lnTo>
                  <a:lnTo>
                    <a:pt x="2218" y="121"/>
                  </a:lnTo>
                  <a:lnTo>
                    <a:pt x="2206" y="101"/>
                  </a:lnTo>
                  <a:lnTo>
                    <a:pt x="2190" y="84"/>
                  </a:lnTo>
                  <a:lnTo>
                    <a:pt x="2169" y="71"/>
                  </a:lnTo>
                  <a:lnTo>
                    <a:pt x="2147" y="63"/>
                  </a:lnTo>
                  <a:lnTo>
                    <a:pt x="2122" y="60"/>
                  </a:lnTo>
                  <a:close/>
                  <a:moveTo>
                    <a:pt x="2122" y="0"/>
                  </a:moveTo>
                  <a:lnTo>
                    <a:pt x="2156" y="4"/>
                  </a:lnTo>
                  <a:lnTo>
                    <a:pt x="2188" y="13"/>
                  </a:lnTo>
                  <a:lnTo>
                    <a:pt x="2216" y="29"/>
                  </a:lnTo>
                  <a:lnTo>
                    <a:pt x="2240" y="50"/>
                  </a:lnTo>
                  <a:lnTo>
                    <a:pt x="2260" y="75"/>
                  </a:lnTo>
                  <a:lnTo>
                    <a:pt x="2276" y="103"/>
                  </a:lnTo>
                  <a:lnTo>
                    <a:pt x="2286" y="134"/>
                  </a:lnTo>
                  <a:lnTo>
                    <a:pt x="2290" y="169"/>
                  </a:lnTo>
                  <a:lnTo>
                    <a:pt x="2286" y="201"/>
                  </a:lnTo>
                  <a:lnTo>
                    <a:pt x="2277" y="230"/>
                  </a:lnTo>
                  <a:lnTo>
                    <a:pt x="2264" y="258"/>
                  </a:lnTo>
                  <a:lnTo>
                    <a:pt x="2244" y="283"/>
                  </a:lnTo>
                  <a:lnTo>
                    <a:pt x="2361" y="495"/>
                  </a:lnTo>
                  <a:lnTo>
                    <a:pt x="2322" y="515"/>
                  </a:lnTo>
                  <a:lnTo>
                    <a:pt x="2282" y="539"/>
                  </a:lnTo>
                  <a:lnTo>
                    <a:pt x="2167" y="330"/>
                  </a:lnTo>
                  <a:lnTo>
                    <a:pt x="2144" y="335"/>
                  </a:lnTo>
                  <a:lnTo>
                    <a:pt x="2122" y="337"/>
                  </a:lnTo>
                  <a:lnTo>
                    <a:pt x="2106" y="336"/>
                  </a:lnTo>
                  <a:lnTo>
                    <a:pt x="2091" y="333"/>
                  </a:lnTo>
                  <a:lnTo>
                    <a:pt x="1711" y="1130"/>
                  </a:lnTo>
                  <a:lnTo>
                    <a:pt x="1728" y="1154"/>
                  </a:lnTo>
                  <a:lnTo>
                    <a:pt x="1742" y="1181"/>
                  </a:lnTo>
                  <a:lnTo>
                    <a:pt x="1750" y="1211"/>
                  </a:lnTo>
                  <a:lnTo>
                    <a:pt x="1753" y="1242"/>
                  </a:lnTo>
                  <a:lnTo>
                    <a:pt x="1750" y="1276"/>
                  </a:lnTo>
                  <a:lnTo>
                    <a:pt x="1740" y="1308"/>
                  </a:lnTo>
                  <a:lnTo>
                    <a:pt x="1725" y="1337"/>
                  </a:lnTo>
                  <a:lnTo>
                    <a:pt x="1705" y="1361"/>
                  </a:lnTo>
                  <a:lnTo>
                    <a:pt x="1680" y="1382"/>
                  </a:lnTo>
                  <a:lnTo>
                    <a:pt x="1651" y="1398"/>
                  </a:lnTo>
                  <a:lnTo>
                    <a:pt x="1620" y="1407"/>
                  </a:lnTo>
                  <a:lnTo>
                    <a:pt x="1586" y="1410"/>
                  </a:lnTo>
                  <a:lnTo>
                    <a:pt x="1552" y="1407"/>
                  </a:lnTo>
                  <a:lnTo>
                    <a:pt x="1522" y="1398"/>
                  </a:lnTo>
                  <a:lnTo>
                    <a:pt x="1493" y="1382"/>
                  </a:lnTo>
                  <a:lnTo>
                    <a:pt x="1468" y="1361"/>
                  </a:lnTo>
                  <a:lnTo>
                    <a:pt x="1448" y="1337"/>
                  </a:lnTo>
                  <a:lnTo>
                    <a:pt x="1433" y="1308"/>
                  </a:lnTo>
                  <a:lnTo>
                    <a:pt x="1423" y="1276"/>
                  </a:lnTo>
                  <a:lnTo>
                    <a:pt x="1419" y="1242"/>
                  </a:lnTo>
                  <a:lnTo>
                    <a:pt x="1423" y="1210"/>
                  </a:lnTo>
                  <a:lnTo>
                    <a:pt x="1431" y="1180"/>
                  </a:lnTo>
                  <a:lnTo>
                    <a:pt x="1445" y="1153"/>
                  </a:lnTo>
                  <a:lnTo>
                    <a:pt x="1464" y="1129"/>
                  </a:lnTo>
                  <a:lnTo>
                    <a:pt x="1130" y="507"/>
                  </a:lnTo>
                  <a:lnTo>
                    <a:pt x="1102" y="514"/>
                  </a:lnTo>
                  <a:lnTo>
                    <a:pt x="1074" y="516"/>
                  </a:lnTo>
                  <a:lnTo>
                    <a:pt x="1043" y="514"/>
                  </a:lnTo>
                  <a:lnTo>
                    <a:pt x="1015" y="506"/>
                  </a:lnTo>
                  <a:lnTo>
                    <a:pt x="988" y="492"/>
                  </a:lnTo>
                  <a:lnTo>
                    <a:pt x="965" y="475"/>
                  </a:lnTo>
                  <a:lnTo>
                    <a:pt x="327" y="875"/>
                  </a:lnTo>
                  <a:lnTo>
                    <a:pt x="333" y="898"/>
                  </a:lnTo>
                  <a:lnTo>
                    <a:pt x="334" y="922"/>
                  </a:lnTo>
                  <a:lnTo>
                    <a:pt x="331" y="956"/>
                  </a:lnTo>
                  <a:lnTo>
                    <a:pt x="320" y="987"/>
                  </a:lnTo>
                  <a:lnTo>
                    <a:pt x="306" y="1015"/>
                  </a:lnTo>
                  <a:lnTo>
                    <a:pt x="285" y="1041"/>
                  </a:lnTo>
                  <a:lnTo>
                    <a:pt x="260" y="1061"/>
                  </a:lnTo>
                  <a:lnTo>
                    <a:pt x="232" y="1077"/>
                  </a:lnTo>
                  <a:lnTo>
                    <a:pt x="201" y="1086"/>
                  </a:lnTo>
                  <a:lnTo>
                    <a:pt x="167" y="1090"/>
                  </a:lnTo>
                  <a:lnTo>
                    <a:pt x="133" y="1086"/>
                  </a:lnTo>
                  <a:lnTo>
                    <a:pt x="102" y="1077"/>
                  </a:lnTo>
                  <a:lnTo>
                    <a:pt x="74" y="1061"/>
                  </a:lnTo>
                  <a:lnTo>
                    <a:pt x="49" y="1041"/>
                  </a:lnTo>
                  <a:lnTo>
                    <a:pt x="28" y="1015"/>
                  </a:lnTo>
                  <a:lnTo>
                    <a:pt x="14" y="987"/>
                  </a:lnTo>
                  <a:lnTo>
                    <a:pt x="3" y="956"/>
                  </a:lnTo>
                  <a:lnTo>
                    <a:pt x="0" y="922"/>
                  </a:lnTo>
                  <a:lnTo>
                    <a:pt x="3" y="887"/>
                  </a:lnTo>
                  <a:lnTo>
                    <a:pt x="14" y="856"/>
                  </a:lnTo>
                  <a:lnTo>
                    <a:pt x="28" y="828"/>
                  </a:lnTo>
                  <a:lnTo>
                    <a:pt x="49" y="803"/>
                  </a:lnTo>
                  <a:lnTo>
                    <a:pt x="74" y="782"/>
                  </a:lnTo>
                  <a:lnTo>
                    <a:pt x="102" y="767"/>
                  </a:lnTo>
                  <a:lnTo>
                    <a:pt x="133" y="757"/>
                  </a:lnTo>
                  <a:lnTo>
                    <a:pt x="167" y="753"/>
                  </a:lnTo>
                  <a:lnTo>
                    <a:pt x="199" y="757"/>
                  </a:lnTo>
                  <a:lnTo>
                    <a:pt x="228" y="765"/>
                  </a:lnTo>
                  <a:lnTo>
                    <a:pt x="256" y="779"/>
                  </a:lnTo>
                  <a:lnTo>
                    <a:pt x="280" y="797"/>
                  </a:lnTo>
                  <a:lnTo>
                    <a:pt x="914" y="399"/>
                  </a:lnTo>
                  <a:lnTo>
                    <a:pt x="908" y="375"/>
                  </a:lnTo>
                  <a:lnTo>
                    <a:pt x="907" y="348"/>
                  </a:lnTo>
                  <a:lnTo>
                    <a:pt x="910" y="315"/>
                  </a:lnTo>
                  <a:lnTo>
                    <a:pt x="919" y="283"/>
                  </a:lnTo>
                  <a:lnTo>
                    <a:pt x="935" y="254"/>
                  </a:lnTo>
                  <a:lnTo>
                    <a:pt x="956" y="229"/>
                  </a:lnTo>
                  <a:lnTo>
                    <a:pt x="981" y="209"/>
                  </a:lnTo>
                  <a:lnTo>
                    <a:pt x="1009" y="194"/>
                  </a:lnTo>
                  <a:lnTo>
                    <a:pt x="1040" y="184"/>
                  </a:lnTo>
                  <a:lnTo>
                    <a:pt x="1074" y="180"/>
                  </a:lnTo>
                  <a:lnTo>
                    <a:pt x="1107" y="184"/>
                  </a:lnTo>
                  <a:lnTo>
                    <a:pt x="1139" y="194"/>
                  </a:lnTo>
                  <a:lnTo>
                    <a:pt x="1167" y="209"/>
                  </a:lnTo>
                  <a:lnTo>
                    <a:pt x="1192" y="229"/>
                  </a:lnTo>
                  <a:lnTo>
                    <a:pt x="1213" y="254"/>
                  </a:lnTo>
                  <a:lnTo>
                    <a:pt x="1227" y="283"/>
                  </a:lnTo>
                  <a:lnTo>
                    <a:pt x="1238" y="315"/>
                  </a:lnTo>
                  <a:lnTo>
                    <a:pt x="1241" y="348"/>
                  </a:lnTo>
                  <a:lnTo>
                    <a:pt x="1239" y="378"/>
                  </a:lnTo>
                  <a:lnTo>
                    <a:pt x="1231" y="405"/>
                  </a:lnTo>
                  <a:lnTo>
                    <a:pt x="1219" y="431"/>
                  </a:lnTo>
                  <a:lnTo>
                    <a:pt x="1205" y="454"/>
                  </a:lnTo>
                  <a:lnTo>
                    <a:pt x="1541" y="1081"/>
                  </a:lnTo>
                  <a:lnTo>
                    <a:pt x="1564" y="1076"/>
                  </a:lnTo>
                  <a:lnTo>
                    <a:pt x="1586" y="1074"/>
                  </a:lnTo>
                  <a:lnTo>
                    <a:pt x="1610" y="1076"/>
                  </a:lnTo>
                  <a:lnTo>
                    <a:pt x="1633" y="1081"/>
                  </a:lnTo>
                  <a:lnTo>
                    <a:pt x="2009" y="292"/>
                  </a:lnTo>
                  <a:lnTo>
                    <a:pt x="1991" y="272"/>
                  </a:lnTo>
                  <a:lnTo>
                    <a:pt x="1976" y="249"/>
                  </a:lnTo>
                  <a:lnTo>
                    <a:pt x="1965" y="224"/>
                  </a:lnTo>
                  <a:lnTo>
                    <a:pt x="1958" y="197"/>
                  </a:lnTo>
                  <a:lnTo>
                    <a:pt x="1955" y="169"/>
                  </a:lnTo>
                  <a:lnTo>
                    <a:pt x="1958" y="134"/>
                  </a:lnTo>
                  <a:lnTo>
                    <a:pt x="1968" y="103"/>
                  </a:lnTo>
                  <a:lnTo>
                    <a:pt x="1984" y="75"/>
                  </a:lnTo>
                  <a:lnTo>
                    <a:pt x="2005" y="50"/>
                  </a:lnTo>
                  <a:lnTo>
                    <a:pt x="2028" y="29"/>
                  </a:lnTo>
                  <a:lnTo>
                    <a:pt x="2057" y="13"/>
                  </a:lnTo>
                  <a:lnTo>
                    <a:pt x="2089" y="4"/>
                  </a:lnTo>
                  <a:lnTo>
                    <a:pt x="21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1729" y="840"/>
              <a:ext cx="337" cy="371"/>
            </a:xfrm>
            <a:custGeom>
              <a:avLst/>
              <a:gdLst>
                <a:gd name="T0" fmla="*/ 463 w 1685"/>
                <a:gd name="T1" fmla="*/ 167 h 1853"/>
                <a:gd name="T2" fmla="*/ 334 w 1685"/>
                <a:gd name="T3" fmla="*/ 227 h 1853"/>
                <a:gd name="T4" fmla="*/ 231 w 1685"/>
                <a:gd name="T5" fmla="*/ 329 h 1853"/>
                <a:gd name="T6" fmla="*/ 170 w 1685"/>
                <a:gd name="T7" fmla="*/ 455 h 1853"/>
                <a:gd name="T8" fmla="*/ 153 w 1685"/>
                <a:gd name="T9" fmla="*/ 592 h 1853"/>
                <a:gd name="T10" fmla="*/ 181 w 1685"/>
                <a:gd name="T11" fmla="*/ 729 h 1853"/>
                <a:gd name="T12" fmla="*/ 255 w 1685"/>
                <a:gd name="T13" fmla="*/ 853 h 1853"/>
                <a:gd name="T14" fmla="*/ 366 w 1685"/>
                <a:gd name="T15" fmla="*/ 943 h 1853"/>
                <a:gd name="T16" fmla="*/ 497 w 1685"/>
                <a:gd name="T17" fmla="*/ 990 h 1853"/>
                <a:gd name="T18" fmla="*/ 634 w 1685"/>
                <a:gd name="T19" fmla="*/ 992 h 1853"/>
                <a:gd name="T20" fmla="*/ 767 w 1685"/>
                <a:gd name="T21" fmla="*/ 949 h 1853"/>
                <a:gd name="T22" fmla="*/ 882 w 1685"/>
                <a:gd name="T23" fmla="*/ 860 h 1853"/>
                <a:gd name="T24" fmla="*/ 957 w 1685"/>
                <a:gd name="T25" fmla="*/ 740 h 1853"/>
                <a:gd name="T26" fmla="*/ 990 w 1685"/>
                <a:gd name="T27" fmla="*/ 605 h 1853"/>
                <a:gd name="T28" fmla="*/ 976 w 1685"/>
                <a:gd name="T29" fmla="*/ 466 h 1853"/>
                <a:gd name="T30" fmla="*/ 917 w 1685"/>
                <a:gd name="T31" fmla="*/ 337 h 1853"/>
                <a:gd name="T32" fmla="*/ 816 w 1685"/>
                <a:gd name="T33" fmla="*/ 232 h 1853"/>
                <a:gd name="T34" fmla="*/ 691 w 1685"/>
                <a:gd name="T35" fmla="*/ 170 h 1853"/>
                <a:gd name="T36" fmla="*/ 554 w 1685"/>
                <a:gd name="T37" fmla="*/ 154 h 1853"/>
                <a:gd name="T38" fmla="*/ 665 w 1685"/>
                <a:gd name="T39" fmla="*/ 8 h 1853"/>
                <a:gd name="T40" fmla="*/ 822 w 1685"/>
                <a:gd name="T41" fmla="*/ 59 h 1853"/>
                <a:gd name="T42" fmla="*/ 962 w 1685"/>
                <a:gd name="T43" fmla="*/ 155 h 1853"/>
                <a:gd name="T44" fmla="*/ 1067 w 1685"/>
                <a:gd name="T45" fmla="*/ 290 h 1853"/>
                <a:gd name="T46" fmla="*/ 1128 w 1685"/>
                <a:gd name="T47" fmla="*/ 444 h 1853"/>
                <a:gd name="T48" fmla="*/ 1141 w 1685"/>
                <a:gd name="T49" fmla="*/ 606 h 1853"/>
                <a:gd name="T50" fmla="*/ 1109 w 1685"/>
                <a:gd name="T51" fmla="*/ 765 h 1853"/>
                <a:gd name="T52" fmla="*/ 1034 w 1685"/>
                <a:gd name="T53" fmla="*/ 910 h 1853"/>
                <a:gd name="T54" fmla="*/ 1679 w 1685"/>
                <a:gd name="T55" fmla="*/ 1743 h 1853"/>
                <a:gd name="T56" fmla="*/ 1682 w 1685"/>
                <a:gd name="T57" fmla="*/ 1800 h 1853"/>
                <a:gd name="T58" fmla="*/ 1643 w 1685"/>
                <a:gd name="T59" fmla="*/ 1845 h 1853"/>
                <a:gd name="T60" fmla="*/ 1587 w 1685"/>
                <a:gd name="T61" fmla="*/ 1848 h 1853"/>
                <a:gd name="T62" fmla="*/ 885 w 1685"/>
                <a:gd name="T63" fmla="*/ 1054 h 1853"/>
                <a:gd name="T64" fmla="*/ 735 w 1685"/>
                <a:gd name="T65" fmla="*/ 1125 h 1853"/>
                <a:gd name="T66" fmla="*/ 576 w 1685"/>
                <a:gd name="T67" fmla="*/ 1149 h 1853"/>
                <a:gd name="T68" fmla="*/ 417 w 1685"/>
                <a:gd name="T69" fmla="*/ 1129 h 1853"/>
                <a:gd name="T70" fmla="*/ 268 w 1685"/>
                <a:gd name="T71" fmla="*/ 1062 h 1853"/>
                <a:gd name="T72" fmla="*/ 140 w 1685"/>
                <a:gd name="T73" fmla="*/ 952 h 1853"/>
                <a:gd name="T74" fmla="*/ 48 w 1685"/>
                <a:gd name="T75" fmla="*/ 807 h 1853"/>
                <a:gd name="T76" fmla="*/ 5 w 1685"/>
                <a:gd name="T77" fmla="*/ 646 h 1853"/>
                <a:gd name="T78" fmla="*/ 8 w 1685"/>
                <a:gd name="T79" fmla="*/ 481 h 1853"/>
                <a:gd name="T80" fmla="*/ 58 w 1685"/>
                <a:gd name="T81" fmla="*/ 322 h 1853"/>
                <a:gd name="T82" fmla="*/ 154 w 1685"/>
                <a:gd name="T83" fmla="*/ 182 h 1853"/>
                <a:gd name="T84" fmla="*/ 290 w 1685"/>
                <a:gd name="T85" fmla="*/ 74 h 1853"/>
                <a:gd name="T86" fmla="*/ 447 w 1685"/>
                <a:gd name="T87" fmla="*/ 14 h 1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85" h="1853">
                  <a:moveTo>
                    <a:pt x="554" y="154"/>
                  </a:moveTo>
                  <a:lnTo>
                    <a:pt x="508" y="157"/>
                  </a:lnTo>
                  <a:lnTo>
                    <a:pt x="463" y="167"/>
                  </a:lnTo>
                  <a:lnTo>
                    <a:pt x="418" y="181"/>
                  </a:lnTo>
                  <a:lnTo>
                    <a:pt x="375" y="202"/>
                  </a:lnTo>
                  <a:lnTo>
                    <a:pt x="334" y="227"/>
                  </a:lnTo>
                  <a:lnTo>
                    <a:pt x="296" y="257"/>
                  </a:lnTo>
                  <a:lnTo>
                    <a:pt x="260" y="291"/>
                  </a:lnTo>
                  <a:lnTo>
                    <a:pt x="231" y="329"/>
                  </a:lnTo>
                  <a:lnTo>
                    <a:pt x="205" y="369"/>
                  </a:lnTo>
                  <a:lnTo>
                    <a:pt x="184" y="411"/>
                  </a:lnTo>
                  <a:lnTo>
                    <a:pt x="170" y="455"/>
                  </a:lnTo>
                  <a:lnTo>
                    <a:pt x="158" y="500"/>
                  </a:lnTo>
                  <a:lnTo>
                    <a:pt x="153" y="546"/>
                  </a:lnTo>
                  <a:lnTo>
                    <a:pt x="153" y="592"/>
                  </a:lnTo>
                  <a:lnTo>
                    <a:pt x="157" y="639"/>
                  </a:lnTo>
                  <a:lnTo>
                    <a:pt x="166" y="685"/>
                  </a:lnTo>
                  <a:lnTo>
                    <a:pt x="181" y="729"/>
                  </a:lnTo>
                  <a:lnTo>
                    <a:pt x="200" y="773"/>
                  </a:lnTo>
                  <a:lnTo>
                    <a:pt x="225" y="814"/>
                  </a:lnTo>
                  <a:lnTo>
                    <a:pt x="255" y="853"/>
                  </a:lnTo>
                  <a:lnTo>
                    <a:pt x="289" y="888"/>
                  </a:lnTo>
                  <a:lnTo>
                    <a:pt x="326" y="918"/>
                  </a:lnTo>
                  <a:lnTo>
                    <a:pt x="366" y="943"/>
                  </a:lnTo>
                  <a:lnTo>
                    <a:pt x="408" y="964"/>
                  </a:lnTo>
                  <a:lnTo>
                    <a:pt x="451" y="980"/>
                  </a:lnTo>
                  <a:lnTo>
                    <a:pt x="497" y="990"/>
                  </a:lnTo>
                  <a:lnTo>
                    <a:pt x="542" y="996"/>
                  </a:lnTo>
                  <a:lnTo>
                    <a:pt x="589" y="997"/>
                  </a:lnTo>
                  <a:lnTo>
                    <a:pt x="634" y="992"/>
                  </a:lnTo>
                  <a:lnTo>
                    <a:pt x="680" y="983"/>
                  </a:lnTo>
                  <a:lnTo>
                    <a:pt x="724" y="968"/>
                  </a:lnTo>
                  <a:lnTo>
                    <a:pt x="767" y="949"/>
                  </a:lnTo>
                  <a:lnTo>
                    <a:pt x="808" y="924"/>
                  </a:lnTo>
                  <a:lnTo>
                    <a:pt x="847" y="894"/>
                  </a:lnTo>
                  <a:lnTo>
                    <a:pt x="882" y="860"/>
                  </a:lnTo>
                  <a:lnTo>
                    <a:pt x="912" y="822"/>
                  </a:lnTo>
                  <a:lnTo>
                    <a:pt x="937" y="782"/>
                  </a:lnTo>
                  <a:lnTo>
                    <a:pt x="957" y="740"/>
                  </a:lnTo>
                  <a:lnTo>
                    <a:pt x="973" y="695"/>
                  </a:lnTo>
                  <a:lnTo>
                    <a:pt x="984" y="650"/>
                  </a:lnTo>
                  <a:lnTo>
                    <a:pt x="990" y="605"/>
                  </a:lnTo>
                  <a:lnTo>
                    <a:pt x="990" y="558"/>
                  </a:lnTo>
                  <a:lnTo>
                    <a:pt x="985" y="512"/>
                  </a:lnTo>
                  <a:lnTo>
                    <a:pt x="976" y="466"/>
                  </a:lnTo>
                  <a:lnTo>
                    <a:pt x="962" y="422"/>
                  </a:lnTo>
                  <a:lnTo>
                    <a:pt x="942" y="378"/>
                  </a:lnTo>
                  <a:lnTo>
                    <a:pt x="917" y="337"/>
                  </a:lnTo>
                  <a:lnTo>
                    <a:pt x="888" y="298"/>
                  </a:lnTo>
                  <a:lnTo>
                    <a:pt x="854" y="262"/>
                  </a:lnTo>
                  <a:lnTo>
                    <a:pt x="816" y="232"/>
                  </a:lnTo>
                  <a:lnTo>
                    <a:pt x="776" y="206"/>
                  </a:lnTo>
                  <a:lnTo>
                    <a:pt x="734" y="186"/>
                  </a:lnTo>
                  <a:lnTo>
                    <a:pt x="691" y="170"/>
                  </a:lnTo>
                  <a:lnTo>
                    <a:pt x="646" y="159"/>
                  </a:lnTo>
                  <a:lnTo>
                    <a:pt x="600" y="154"/>
                  </a:lnTo>
                  <a:lnTo>
                    <a:pt x="554" y="154"/>
                  </a:lnTo>
                  <a:close/>
                  <a:moveTo>
                    <a:pt x="556" y="0"/>
                  </a:moveTo>
                  <a:lnTo>
                    <a:pt x="610" y="2"/>
                  </a:lnTo>
                  <a:lnTo>
                    <a:pt x="665" y="8"/>
                  </a:lnTo>
                  <a:lnTo>
                    <a:pt x="718" y="20"/>
                  </a:lnTo>
                  <a:lnTo>
                    <a:pt x="771" y="37"/>
                  </a:lnTo>
                  <a:lnTo>
                    <a:pt x="822" y="59"/>
                  </a:lnTo>
                  <a:lnTo>
                    <a:pt x="871" y="85"/>
                  </a:lnTo>
                  <a:lnTo>
                    <a:pt x="917" y="118"/>
                  </a:lnTo>
                  <a:lnTo>
                    <a:pt x="962" y="155"/>
                  </a:lnTo>
                  <a:lnTo>
                    <a:pt x="1001" y="197"/>
                  </a:lnTo>
                  <a:lnTo>
                    <a:pt x="1038" y="243"/>
                  </a:lnTo>
                  <a:lnTo>
                    <a:pt x="1067" y="290"/>
                  </a:lnTo>
                  <a:lnTo>
                    <a:pt x="1092" y="340"/>
                  </a:lnTo>
                  <a:lnTo>
                    <a:pt x="1113" y="392"/>
                  </a:lnTo>
                  <a:lnTo>
                    <a:pt x="1128" y="444"/>
                  </a:lnTo>
                  <a:lnTo>
                    <a:pt x="1137" y="497"/>
                  </a:lnTo>
                  <a:lnTo>
                    <a:pt x="1141" y="551"/>
                  </a:lnTo>
                  <a:lnTo>
                    <a:pt x="1141" y="606"/>
                  </a:lnTo>
                  <a:lnTo>
                    <a:pt x="1135" y="660"/>
                  </a:lnTo>
                  <a:lnTo>
                    <a:pt x="1125" y="712"/>
                  </a:lnTo>
                  <a:lnTo>
                    <a:pt x="1109" y="765"/>
                  </a:lnTo>
                  <a:lnTo>
                    <a:pt x="1090" y="815"/>
                  </a:lnTo>
                  <a:lnTo>
                    <a:pt x="1065" y="864"/>
                  </a:lnTo>
                  <a:lnTo>
                    <a:pt x="1034" y="910"/>
                  </a:lnTo>
                  <a:lnTo>
                    <a:pt x="1000" y="955"/>
                  </a:lnTo>
                  <a:lnTo>
                    <a:pt x="1667" y="1726"/>
                  </a:lnTo>
                  <a:lnTo>
                    <a:pt x="1679" y="1743"/>
                  </a:lnTo>
                  <a:lnTo>
                    <a:pt x="1684" y="1763"/>
                  </a:lnTo>
                  <a:lnTo>
                    <a:pt x="1685" y="1782"/>
                  </a:lnTo>
                  <a:lnTo>
                    <a:pt x="1682" y="1800"/>
                  </a:lnTo>
                  <a:lnTo>
                    <a:pt x="1674" y="1819"/>
                  </a:lnTo>
                  <a:lnTo>
                    <a:pt x="1660" y="1833"/>
                  </a:lnTo>
                  <a:lnTo>
                    <a:pt x="1643" y="1845"/>
                  </a:lnTo>
                  <a:lnTo>
                    <a:pt x="1624" y="1852"/>
                  </a:lnTo>
                  <a:lnTo>
                    <a:pt x="1605" y="1853"/>
                  </a:lnTo>
                  <a:lnTo>
                    <a:pt x="1587" y="1848"/>
                  </a:lnTo>
                  <a:lnTo>
                    <a:pt x="1568" y="1840"/>
                  </a:lnTo>
                  <a:lnTo>
                    <a:pt x="1554" y="1827"/>
                  </a:lnTo>
                  <a:lnTo>
                    <a:pt x="885" y="1054"/>
                  </a:lnTo>
                  <a:lnTo>
                    <a:pt x="838" y="1083"/>
                  </a:lnTo>
                  <a:lnTo>
                    <a:pt x="788" y="1107"/>
                  </a:lnTo>
                  <a:lnTo>
                    <a:pt x="735" y="1125"/>
                  </a:lnTo>
                  <a:lnTo>
                    <a:pt x="683" y="1139"/>
                  </a:lnTo>
                  <a:lnTo>
                    <a:pt x="630" y="1147"/>
                  </a:lnTo>
                  <a:lnTo>
                    <a:pt x="576" y="1149"/>
                  </a:lnTo>
                  <a:lnTo>
                    <a:pt x="523" y="1148"/>
                  </a:lnTo>
                  <a:lnTo>
                    <a:pt x="470" y="1140"/>
                  </a:lnTo>
                  <a:lnTo>
                    <a:pt x="417" y="1129"/>
                  </a:lnTo>
                  <a:lnTo>
                    <a:pt x="366" y="1111"/>
                  </a:lnTo>
                  <a:lnTo>
                    <a:pt x="316" y="1090"/>
                  </a:lnTo>
                  <a:lnTo>
                    <a:pt x="268" y="1062"/>
                  </a:lnTo>
                  <a:lnTo>
                    <a:pt x="223" y="1031"/>
                  </a:lnTo>
                  <a:lnTo>
                    <a:pt x="180" y="995"/>
                  </a:lnTo>
                  <a:lnTo>
                    <a:pt x="140" y="952"/>
                  </a:lnTo>
                  <a:lnTo>
                    <a:pt x="105" y="907"/>
                  </a:lnTo>
                  <a:lnTo>
                    <a:pt x="74" y="857"/>
                  </a:lnTo>
                  <a:lnTo>
                    <a:pt x="48" y="807"/>
                  </a:lnTo>
                  <a:lnTo>
                    <a:pt x="29" y="754"/>
                  </a:lnTo>
                  <a:lnTo>
                    <a:pt x="14" y="701"/>
                  </a:lnTo>
                  <a:lnTo>
                    <a:pt x="5" y="646"/>
                  </a:lnTo>
                  <a:lnTo>
                    <a:pt x="0" y="591"/>
                  </a:lnTo>
                  <a:lnTo>
                    <a:pt x="1" y="536"/>
                  </a:lnTo>
                  <a:lnTo>
                    <a:pt x="8" y="481"/>
                  </a:lnTo>
                  <a:lnTo>
                    <a:pt x="20" y="427"/>
                  </a:lnTo>
                  <a:lnTo>
                    <a:pt x="37" y="373"/>
                  </a:lnTo>
                  <a:lnTo>
                    <a:pt x="58" y="322"/>
                  </a:lnTo>
                  <a:lnTo>
                    <a:pt x="85" y="273"/>
                  </a:lnTo>
                  <a:lnTo>
                    <a:pt x="117" y="226"/>
                  </a:lnTo>
                  <a:lnTo>
                    <a:pt x="154" y="182"/>
                  </a:lnTo>
                  <a:lnTo>
                    <a:pt x="196" y="141"/>
                  </a:lnTo>
                  <a:lnTo>
                    <a:pt x="242" y="105"/>
                  </a:lnTo>
                  <a:lnTo>
                    <a:pt x="290" y="74"/>
                  </a:lnTo>
                  <a:lnTo>
                    <a:pt x="341" y="48"/>
                  </a:lnTo>
                  <a:lnTo>
                    <a:pt x="393" y="29"/>
                  </a:lnTo>
                  <a:lnTo>
                    <a:pt x="447" y="14"/>
                  </a:lnTo>
                  <a:lnTo>
                    <a:pt x="500" y="5"/>
                  </a:lnTo>
                  <a:lnTo>
                    <a:pt x="5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789853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712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  <p15:guide id="6" pos="7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811660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9F833C5-71AC-48E2-821A-35B48D24F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288C948-D230-4AAD-9040-40D237A30F6C}"/>
              </a:ext>
            </a:extLst>
          </p:cNvPr>
          <p:cNvSpPr txBox="1">
            <a:spLocks/>
          </p:cNvSpPr>
          <p:nvPr userDrawn="1"/>
        </p:nvSpPr>
        <p:spPr>
          <a:xfrm>
            <a:off x="84300" y="6527800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50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>
          <a:xfrm>
            <a:off x="0" y="0"/>
            <a:ext cx="12192000" cy="4611584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21343" y="960009"/>
            <a:ext cx="3879577" cy="618564"/>
          </a:xfrm>
        </p:spPr>
        <p:txBody>
          <a:bodyPr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Cover page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BE69B08-3482-49FC-A617-0DB4DAC84B53}"/>
              </a:ext>
            </a:extLst>
          </p:cNvPr>
          <p:cNvSpPr/>
          <p:nvPr userDrawn="1"/>
        </p:nvSpPr>
        <p:spPr>
          <a:xfrm>
            <a:off x="0" y="4611584"/>
            <a:ext cx="12192000" cy="2246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9C81C4B-C5DA-4899-A75E-9654BAB68B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499" y="4522684"/>
            <a:ext cx="3129501" cy="2212918"/>
          </a:xfrm>
          <a:prstGeom prst="rect">
            <a:avLst/>
          </a:prstGeom>
        </p:spPr>
      </p:pic>
      <p:sp>
        <p:nvSpPr>
          <p:cNvPr id="10" name="Content Placeholder 59">
            <a:extLst>
              <a:ext uri="{FF2B5EF4-FFF2-40B4-BE49-F238E27FC236}">
                <a16:creationId xmlns:a16="http://schemas.microsoft.com/office/drawing/2014/main" xmlns="" id="{5B0B0397-412B-4B04-A5E8-7B4CD5A1C0E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21343" y="2127612"/>
            <a:ext cx="4254313" cy="457200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Content Placeholder 59">
            <a:extLst>
              <a:ext uri="{FF2B5EF4-FFF2-40B4-BE49-F238E27FC236}">
                <a16:creationId xmlns:a16="http://schemas.microsoft.com/office/drawing/2014/main" xmlns="" id="{359C7133-707C-454A-9CAC-5B147D950A9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343" y="2562351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8" name="Content Placeholder 59">
            <a:extLst>
              <a:ext uri="{FF2B5EF4-FFF2-40B4-BE49-F238E27FC236}">
                <a16:creationId xmlns:a16="http://schemas.microsoft.com/office/drawing/2014/main" xmlns="" id="{359C7133-707C-454A-9CAC-5B147D950A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1343" y="4095726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637401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="" xmlns:a16="http://schemas.microsoft.com/office/drawing/2014/main" id="{4CC82F69-6481-4FDB-B80F-F69D48C67F0C}"/>
              </a:ext>
            </a:extLst>
          </p:cNvPr>
          <p:cNvSpPr/>
          <p:nvPr userDrawn="1"/>
        </p:nvSpPr>
        <p:spPr>
          <a:xfrm>
            <a:off x="0" y="0"/>
            <a:ext cx="12192000" cy="52619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52049"/>
              </a:gs>
              <a:gs pos="90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84944053-C2CE-4A8F-8254-E00EEBFA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BF476DF-F9BA-4DC2-9DF5-0B38E68B3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076" y="1123951"/>
            <a:ext cx="11744324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D8011362-B18C-424D-A9DF-C8A495F0FC03}"/>
              </a:ext>
            </a:extLst>
          </p:cNvPr>
          <p:cNvSpPr/>
          <p:nvPr userDrawn="1"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C4D7D9BC-1ED0-404A-9BA4-C76BC0FBA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650" y="6527800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lvl1pPr algn="ctr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A6739A3-A001-4132-AECF-E1735C6210C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042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83" r:id="rId2"/>
    <p:sldLayoutId id="2147483681" r:id="rId3"/>
    <p:sldLayoutId id="2147483669" r:id="rId4"/>
    <p:sldLayoutId id="2147483670" r:id="rId5"/>
    <p:sldLayoutId id="2147483671" r:id="rId6"/>
    <p:sldLayoutId id="2147483675" r:id="rId7"/>
    <p:sldLayoutId id="2147483684" r:id="rId8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536">
          <p15:clr>
            <a:srgbClr val="F26B43"/>
          </p15:clr>
        </p15:guide>
        <p15:guide id="3" pos="1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1343" y="960009"/>
            <a:ext cx="7054296" cy="618564"/>
          </a:xfrm>
        </p:spPr>
        <p:txBody>
          <a:bodyPr/>
          <a:lstStyle/>
          <a:p>
            <a:r>
              <a:rPr lang="en-GB" dirty="0"/>
              <a:t>ASI – LatentView Engagement Status</a:t>
            </a:r>
          </a:p>
        </p:txBody>
      </p:sp>
      <p:pic>
        <p:nvPicPr>
          <p:cNvPr id="4" name="Content Placeholder 3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D9B93F78-3744-41D0-BC01-69BAE10C911C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6" y="4877721"/>
            <a:ext cx="4624276" cy="1533501"/>
          </a:xfrm>
        </p:spPr>
      </p:pic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30</a:t>
            </a:r>
            <a:r>
              <a:rPr lang="en-GB" baseline="30000" dirty="0"/>
              <a:t>th</a:t>
            </a:r>
            <a:r>
              <a:rPr lang="en-GB" dirty="0"/>
              <a:t> May 2019</a:t>
            </a:r>
          </a:p>
        </p:txBody>
      </p:sp>
    </p:spTree>
    <p:extLst>
      <p:ext uri="{BB962C8B-B14F-4D97-AF65-F5344CB8AC3E}">
        <p14:creationId xmlns:p14="http://schemas.microsoft.com/office/powerpoint/2010/main" val="1265728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Marketing </a:t>
            </a:r>
            <a:r>
              <a:rPr lang="en-US" dirty="0" smtClean="0"/>
              <a:t>KPI- </a:t>
            </a:r>
            <a:r>
              <a:rPr lang="en-US" dirty="0"/>
              <a:t>Business Momentum 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50126" y="1308551"/>
            <a:ext cx="11846257" cy="4641873"/>
            <a:chOff x="109182" y="1308551"/>
            <a:chExt cx="11846257" cy="4641873"/>
          </a:xfrm>
        </p:grpSpPr>
        <p:grpSp>
          <p:nvGrpSpPr>
            <p:cNvPr id="7" name="Group 6"/>
            <p:cNvGrpSpPr/>
            <p:nvPr/>
          </p:nvGrpSpPr>
          <p:grpSpPr>
            <a:xfrm>
              <a:off x="109182" y="1308551"/>
              <a:ext cx="9959485" cy="4641873"/>
              <a:chOff x="136478" y="1308551"/>
              <a:chExt cx="9959485" cy="4641873"/>
            </a:xfrm>
          </p:grpSpPr>
          <p:pic>
            <p:nvPicPr>
              <p:cNvPr id="4" name="Picture 3" descr="A screenshot of a cell phone&#10;&#10;Description generated with very high confidence">
                <a:extLst>
                  <a:ext uri="{FF2B5EF4-FFF2-40B4-BE49-F238E27FC236}">
                    <a16:creationId xmlns="" xmlns:a16="http://schemas.microsoft.com/office/drawing/2014/main" id="{C25209D5-207D-48F5-BE9C-06C8561505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1413" y="1308551"/>
                <a:ext cx="8214550" cy="464187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" name="Left Brace 2"/>
              <p:cNvSpPr/>
              <p:nvPr/>
            </p:nvSpPr>
            <p:spPr>
              <a:xfrm>
                <a:off x="1542198" y="2333767"/>
                <a:ext cx="218363" cy="3152633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136478" y="3217586"/>
                <a:ext cx="1222463" cy="150454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136478" y="3402251"/>
                <a:ext cx="128091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KPI’s capturing </a:t>
                </a:r>
                <a:r>
                  <a:rPr lang="en-US" sz="1200" dirty="0" smtClean="0"/>
                  <a:t>business momentum </a:t>
                </a:r>
                <a:r>
                  <a:rPr lang="en-US" sz="1200" dirty="0" smtClean="0"/>
                  <a:t>across different regions is tracked</a:t>
                </a:r>
                <a:endParaRPr lang="en-US" sz="1200" dirty="0"/>
              </a:p>
            </p:txBody>
          </p:sp>
        </p:grpSp>
        <p:sp>
          <p:nvSpPr>
            <p:cNvPr id="8" name="Rounded Rectangle 7"/>
            <p:cNvSpPr/>
            <p:nvPr/>
          </p:nvSpPr>
          <p:spPr>
            <a:xfrm>
              <a:off x="10440537" y="2934269"/>
              <a:ext cx="1514902" cy="195163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KPI’s are tracked for the last 6 month period and relative performance of the current month is benchmarked on the last 6 month average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Left Brace 8"/>
            <p:cNvSpPr/>
            <p:nvPr/>
          </p:nvSpPr>
          <p:spPr>
            <a:xfrm flipH="1">
              <a:off x="10115291" y="2472519"/>
              <a:ext cx="218363" cy="3152633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576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Marketing KPI- Global Marketing Performance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36478" y="1213570"/>
            <a:ext cx="12091920" cy="4826556"/>
            <a:chOff x="136478" y="1213570"/>
            <a:chExt cx="12091920" cy="4826556"/>
          </a:xfrm>
        </p:grpSpPr>
        <p:grpSp>
          <p:nvGrpSpPr>
            <p:cNvPr id="3" name="Group 2"/>
            <p:cNvGrpSpPr/>
            <p:nvPr/>
          </p:nvGrpSpPr>
          <p:grpSpPr>
            <a:xfrm>
              <a:off x="136478" y="1213570"/>
              <a:ext cx="10213769" cy="4826556"/>
              <a:chOff x="136478" y="1213570"/>
              <a:chExt cx="10213769" cy="4826556"/>
            </a:xfrm>
          </p:grpSpPr>
          <p:pic>
            <p:nvPicPr>
              <p:cNvPr id="4" name="Picture 3" descr="A screenshot of a cell phone&#10;&#10;Description generated with very high confidence">
                <a:extLst>
                  <a:ext uri="{FF2B5EF4-FFF2-40B4-BE49-F238E27FC236}">
                    <a16:creationId xmlns="" xmlns:a16="http://schemas.microsoft.com/office/drawing/2014/main" id="{8D658624-B4C5-45B5-9FFC-748B5C0C17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5152" y="1213570"/>
                <a:ext cx="8535095" cy="482655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5" name="Left Brace 4"/>
              <p:cNvSpPr/>
              <p:nvPr/>
            </p:nvSpPr>
            <p:spPr>
              <a:xfrm>
                <a:off x="1358941" y="2292825"/>
                <a:ext cx="280767" cy="3193574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136478" y="3234952"/>
                <a:ext cx="130321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The reach and engagement of the marketing </a:t>
                </a:r>
                <a:r>
                  <a:rPr lang="en-US" sz="1200" dirty="0" smtClean="0"/>
                  <a:t>activities are tracked across channels for different asset classes.</a:t>
                </a:r>
                <a:endParaRPr lang="en-US" sz="1200" dirty="0"/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136478" y="3234952"/>
                <a:ext cx="1047020" cy="156966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Rounded Rectangle 7"/>
            <p:cNvSpPr/>
            <p:nvPr/>
          </p:nvSpPr>
          <p:spPr>
            <a:xfrm>
              <a:off x="10713496" y="2101747"/>
              <a:ext cx="1514902" cy="195163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KPI’s are tracked for the last 6 month period and relative performance of the current month is benchmarked on the last 6 month average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Left Brace 8"/>
            <p:cNvSpPr/>
            <p:nvPr/>
          </p:nvSpPr>
          <p:spPr>
            <a:xfrm flipH="1">
              <a:off x="10388250" y="2142014"/>
              <a:ext cx="218363" cy="195753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1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Marketing Budget Tracker – Home Page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93340" y="2568339"/>
            <a:ext cx="1377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Spend </a:t>
            </a:r>
            <a:r>
              <a:rPr lang="en-US" sz="1200" dirty="0" smtClean="0"/>
              <a:t>status </a:t>
            </a:r>
            <a:r>
              <a:rPr lang="en-US" sz="1200" dirty="0" smtClean="0"/>
              <a:t>across different account categories</a:t>
            </a:r>
            <a:endParaRPr lang="en-US" sz="12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542197" y="1351128"/>
            <a:ext cx="4367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164909" y="791570"/>
            <a:ext cx="11890613" cy="4846200"/>
            <a:chOff x="164909" y="791570"/>
            <a:chExt cx="11890613" cy="48462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8016" r="8085"/>
            <a:stretch/>
          </p:blipFill>
          <p:spPr>
            <a:xfrm>
              <a:off x="1978924" y="791570"/>
              <a:ext cx="8175009" cy="4846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7" name="Straight Arrow Connector 6"/>
            <p:cNvCxnSpPr/>
            <p:nvPr/>
          </p:nvCxnSpPr>
          <p:spPr>
            <a:xfrm flipV="1">
              <a:off x="9949218" y="3725839"/>
              <a:ext cx="504967" cy="136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8"/>
            <p:cNvSpPr/>
            <p:nvPr/>
          </p:nvSpPr>
          <p:spPr>
            <a:xfrm>
              <a:off x="10454185" y="2975213"/>
              <a:ext cx="1601337" cy="140571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482616" y="3082261"/>
              <a:ext cx="157290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Budget </a:t>
              </a:r>
              <a:r>
                <a:rPr lang="en-US" sz="1200" dirty="0" smtClean="0"/>
                <a:t>vs </a:t>
              </a:r>
              <a:r>
                <a:rPr lang="en-US" sz="1200" dirty="0"/>
                <a:t>s</a:t>
              </a:r>
              <a:r>
                <a:rPr lang="en-US" sz="1200" dirty="0" smtClean="0"/>
                <a:t>pend </a:t>
              </a:r>
              <a:r>
                <a:rPr lang="en-US" sz="1200" dirty="0" smtClean="0"/>
                <a:t>for different </a:t>
              </a:r>
              <a:r>
                <a:rPr lang="en-US" sz="1200" dirty="0" smtClean="0"/>
                <a:t>functions/region</a:t>
              </a:r>
              <a:r>
                <a:rPr lang="en-US" sz="1200" dirty="0" smtClean="0"/>
                <a:t>. Users can further drill down to view it across </a:t>
              </a:r>
              <a:r>
                <a:rPr lang="en-US" sz="1200" dirty="0" smtClean="0"/>
                <a:t>sub-region /country</a:t>
              </a:r>
              <a:endParaRPr lang="en-US" sz="1200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>
              <a:off x="1542197" y="2852382"/>
              <a:ext cx="436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13"/>
            <p:cNvSpPr/>
            <p:nvPr/>
          </p:nvSpPr>
          <p:spPr>
            <a:xfrm>
              <a:off x="164909" y="2527467"/>
              <a:ext cx="1377288" cy="68720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64909" y="985394"/>
              <a:ext cx="1377288" cy="83099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64909" y="985394"/>
              <a:ext cx="151376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Based on different user inputs, the </a:t>
              </a:r>
              <a:r>
                <a:rPr lang="en-US" sz="1200" dirty="0" smtClean="0"/>
                <a:t>budget </a:t>
              </a:r>
              <a:r>
                <a:rPr lang="en-US" sz="1200" dirty="0" smtClean="0"/>
                <a:t>and </a:t>
              </a:r>
              <a:r>
                <a:rPr lang="en-US" sz="1200" dirty="0" smtClean="0"/>
                <a:t>spend </a:t>
              </a:r>
              <a:r>
                <a:rPr lang="en-US" sz="1200" dirty="0" smtClean="0"/>
                <a:t>can be tracked.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8938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Marketing Budget Tracker – Geographical View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95824" y="817888"/>
            <a:ext cx="10129725" cy="4805890"/>
            <a:chOff x="95824" y="817888"/>
            <a:chExt cx="10129725" cy="480589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4064" y="817888"/>
              <a:ext cx="8311485" cy="48058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6" name="Straight Arrow Connector 5"/>
            <p:cNvCxnSpPr/>
            <p:nvPr/>
          </p:nvCxnSpPr>
          <p:spPr>
            <a:xfrm flipH="1">
              <a:off x="1624084" y="2306472"/>
              <a:ext cx="4230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ounded Rectangle 6"/>
            <p:cNvSpPr/>
            <p:nvPr/>
          </p:nvSpPr>
          <p:spPr>
            <a:xfrm>
              <a:off x="109182" y="1933236"/>
              <a:ext cx="1514902" cy="83099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5824" y="1933236"/>
              <a:ext cx="15282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Country </a:t>
              </a:r>
              <a:r>
                <a:rPr lang="en-US" sz="1200" dirty="0" smtClean="0"/>
                <a:t>level view </a:t>
              </a:r>
              <a:r>
                <a:rPr lang="en-US" sz="1200" dirty="0" smtClean="0"/>
                <a:t>based on user inputs for different </a:t>
              </a:r>
              <a:r>
                <a:rPr lang="en-US" sz="1200" dirty="0" smtClean="0"/>
                <a:t>functions/regions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7480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Campaign </a:t>
            </a:r>
            <a:r>
              <a:rPr lang="en-US" dirty="0"/>
              <a:t>Flowchart- Focus Funds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0202" y="3381678"/>
            <a:ext cx="99713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User can select funds for the analysis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1279341" y="4545669"/>
            <a:ext cx="99713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Number of accounts</a:t>
            </a:r>
            <a:endParaRPr lang="en-US" sz="12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272954" y="1241945"/>
            <a:ext cx="11550557" cy="4725045"/>
            <a:chOff x="272954" y="1241945"/>
            <a:chExt cx="11550557" cy="472504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6475" y="1518815"/>
              <a:ext cx="7639050" cy="44481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272955" y="1245866"/>
              <a:ext cx="1296538" cy="13849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Based on the start date and end dates flows can be tracked for each of the focus funds</a:t>
              </a:r>
            </a:p>
            <a:p>
              <a:endParaRPr lang="en-US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837885" y="5039155"/>
              <a:ext cx="99713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Money values</a:t>
              </a:r>
              <a:endParaRPr lang="en-US" sz="1200" dirty="0"/>
            </a:p>
          </p:txBody>
        </p:sp>
        <p:sp>
          <p:nvSpPr>
            <p:cNvPr id="12" name="Right Brace 11"/>
            <p:cNvSpPr/>
            <p:nvPr/>
          </p:nvSpPr>
          <p:spPr>
            <a:xfrm>
              <a:off x="10208524" y="2069610"/>
              <a:ext cx="386687" cy="1853844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Brace 12"/>
            <p:cNvSpPr/>
            <p:nvPr/>
          </p:nvSpPr>
          <p:spPr>
            <a:xfrm>
              <a:off x="10208524" y="4009866"/>
              <a:ext cx="386688" cy="1853844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826377" y="4559030"/>
              <a:ext cx="99713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Investments </a:t>
              </a:r>
              <a:r>
                <a:rPr lang="en-US" sz="1200" dirty="0" smtClean="0"/>
                <a:t>by non marketed accounts</a:t>
              </a:r>
              <a:endParaRPr lang="en-US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826377" y="2605126"/>
              <a:ext cx="99713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Investments influenced by marketing activities</a:t>
              </a:r>
              <a:endParaRPr lang="en-US" sz="1200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1596786" y="1841980"/>
              <a:ext cx="821142" cy="4561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endCxn id="9" idx="3"/>
            </p:cNvCxnSpPr>
            <p:nvPr/>
          </p:nvCxnSpPr>
          <p:spPr>
            <a:xfrm flipH="1" flipV="1">
              <a:off x="1467335" y="3797177"/>
              <a:ext cx="950593" cy="4446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>
              <a:off x="2072606" y="4491000"/>
              <a:ext cx="345323" cy="1808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3166281" y="4613622"/>
              <a:ext cx="54594" cy="3678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ounded Rectangle 19"/>
            <p:cNvSpPr/>
            <p:nvPr/>
          </p:nvSpPr>
          <p:spPr>
            <a:xfrm>
              <a:off x="272954" y="1241945"/>
              <a:ext cx="1296539" cy="120100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470202" y="3408083"/>
              <a:ext cx="895419" cy="79845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1326067" y="4491000"/>
              <a:ext cx="746538" cy="51633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2773110" y="5064847"/>
              <a:ext cx="746540" cy="41028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10773475" y="4551962"/>
              <a:ext cx="1050036" cy="79712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0826375" y="2504369"/>
              <a:ext cx="997136" cy="97580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787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Campaign Reporting – Focus Funds Summary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99654" y="1190625"/>
            <a:ext cx="9306346" cy="5296023"/>
            <a:chOff x="599654" y="1190625"/>
            <a:chExt cx="9306346" cy="529602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0" y="1190625"/>
              <a:ext cx="7620000" cy="44767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599654" y="3793411"/>
              <a:ext cx="99713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Summary statistics for focus funds</a:t>
              </a:r>
              <a:endParaRPr lang="en-US" sz="1200" dirty="0"/>
            </a:p>
          </p:txBody>
        </p:sp>
        <p:sp>
          <p:nvSpPr>
            <p:cNvPr id="12" name="Left Brace 11"/>
            <p:cNvSpPr/>
            <p:nvPr/>
          </p:nvSpPr>
          <p:spPr>
            <a:xfrm>
              <a:off x="1787858" y="2565779"/>
              <a:ext cx="396428" cy="3101596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eft Brace 12"/>
            <p:cNvSpPr/>
            <p:nvPr/>
          </p:nvSpPr>
          <p:spPr>
            <a:xfrm rot="16200000">
              <a:off x="7499195" y="5101237"/>
              <a:ext cx="193345" cy="148583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Left Brace 13"/>
            <p:cNvSpPr/>
            <p:nvPr/>
          </p:nvSpPr>
          <p:spPr>
            <a:xfrm rot="16200000">
              <a:off x="9040506" y="5195884"/>
              <a:ext cx="193346" cy="129653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28102" y="6020933"/>
              <a:ext cx="181515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Investments influenced by marketing activities</a:t>
              </a:r>
              <a:endParaRPr lang="en-US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434322" y="6024983"/>
              <a:ext cx="147167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Investments </a:t>
              </a:r>
              <a:r>
                <a:rPr lang="en-US" sz="1200" dirty="0" smtClean="0"/>
                <a:t>by non marketed accounts</a:t>
              </a:r>
              <a:endParaRPr lang="en-US" sz="1200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599654" y="3738819"/>
              <a:ext cx="895419" cy="79845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Rounded Rectangle 20"/>
          <p:cNvSpPr/>
          <p:nvPr/>
        </p:nvSpPr>
        <p:spPr>
          <a:xfrm>
            <a:off x="6428102" y="6033096"/>
            <a:ext cx="1815151" cy="3985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8488912" y="6052478"/>
            <a:ext cx="1351125" cy="3985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88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Campaign Reporting – Focus Funds </a:t>
            </a:r>
            <a:r>
              <a:rPr lang="en-US" dirty="0" smtClean="0"/>
              <a:t>Summary 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542826" y="4265683"/>
            <a:ext cx="99713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Meetings held by purpose for the fund</a:t>
            </a:r>
            <a:endParaRPr lang="en-US" sz="1200" dirty="0"/>
          </a:p>
        </p:txBody>
      </p:sp>
      <p:grpSp>
        <p:nvGrpSpPr>
          <p:cNvPr id="6" name="Group 5"/>
          <p:cNvGrpSpPr/>
          <p:nvPr/>
        </p:nvGrpSpPr>
        <p:grpSpPr>
          <a:xfrm>
            <a:off x="531591" y="1214437"/>
            <a:ext cx="10902498" cy="4429125"/>
            <a:chOff x="531591" y="1214437"/>
            <a:chExt cx="10902498" cy="4429125"/>
          </a:xfrm>
        </p:grpSpPr>
        <p:grpSp>
          <p:nvGrpSpPr>
            <p:cNvPr id="3" name="Group 2"/>
            <p:cNvGrpSpPr/>
            <p:nvPr/>
          </p:nvGrpSpPr>
          <p:grpSpPr>
            <a:xfrm>
              <a:off x="531591" y="1214437"/>
              <a:ext cx="10902498" cy="4429125"/>
              <a:chOff x="531591" y="1214437"/>
              <a:chExt cx="10902498" cy="4429125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52650" y="1214437"/>
                <a:ext cx="7886700" cy="442912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599655" y="2201203"/>
                <a:ext cx="997133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Summary view of focus funds targets</a:t>
                </a:r>
                <a:endParaRPr lang="en-US" sz="1200" dirty="0"/>
              </a:p>
            </p:txBody>
          </p:sp>
          <p:sp>
            <p:nvSpPr>
              <p:cNvPr id="11" name="Right Brace 10"/>
              <p:cNvSpPr/>
              <p:nvPr/>
            </p:nvSpPr>
            <p:spPr>
              <a:xfrm>
                <a:off x="10058400" y="3835021"/>
                <a:ext cx="245660" cy="1692322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599655" y="4265683"/>
                <a:ext cx="997133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IA market share trend for the focus fund </a:t>
                </a:r>
                <a:endParaRPr lang="en-US" sz="1200" dirty="0"/>
              </a:p>
            </p:txBody>
          </p:sp>
          <p:sp>
            <p:nvSpPr>
              <p:cNvPr id="17" name="Left Brace 16"/>
              <p:cNvSpPr/>
              <p:nvPr/>
            </p:nvSpPr>
            <p:spPr>
              <a:xfrm>
                <a:off x="1883392" y="1653651"/>
                <a:ext cx="261576" cy="2065152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531591" y="2240362"/>
                <a:ext cx="895419" cy="79845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10538670" y="4298230"/>
                <a:ext cx="895419" cy="79845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Left Brace 11"/>
            <p:cNvSpPr/>
            <p:nvPr/>
          </p:nvSpPr>
          <p:spPr>
            <a:xfrm>
              <a:off x="3289110" y="3835021"/>
              <a:ext cx="218365" cy="169232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12" idx="1"/>
              <a:endCxn id="13" idx="3"/>
            </p:cNvCxnSpPr>
            <p:nvPr/>
          </p:nvCxnSpPr>
          <p:spPr>
            <a:xfrm flipH="1">
              <a:off x="1596788" y="4681182"/>
              <a:ext cx="169232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ounded Rectangle 17"/>
          <p:cNvSpPr/>
          <p:nvPr/>
        </p:nvSpPr>
        <p:spPr>
          <a:xfrm>
            <a:off x="599655" y="4272295"/>
            <a:ext cx="895419" cy="7984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14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Campaign Targeting- UKW </a:t>
            </a:r>
            <a:endParaRPr lang="en-US" dirty="0"/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386B4E00-121F-477D-B690-C4584F87B7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93"/>
          <a:stretch/>
        </p:blipFill>
        <p:spPr>
          <a:xfrm>
            <a:off x="1609099" y="733049"/>
            <a:ext cx="8973802" cy="49717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94688" y="2351331"/>
            <a:ext cx="114859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Profiling  of ASI target lists by BCG, Tier, Type and client/prospect</a:t>
            </a:r>
            <a:endParaRPr lang="en-US" sz="1200" dirty="0"/>
          </a:p>
        </p:txBody>
      </p:sp>
      <p:sp>
        <p:nvSpPr>
          <p:cNvPr id="6" name="Left Brace 5"/>
          <p:cNvSpPr/>
          <p:nvPr/>
        </p:nvSpPr>
        <p:spPr>
          <a:xfrm>
            <a:off x="1351129" y="2144971"/>
            <a:ext cx="232013" cy="137854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4688" y="3841212"/>
            <a:ext cx="1148596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Profiling  of </a:t>
            </a:r>
            <a:r>
              <a:rPr lang="en-US" sz="1200" dirty="0" err="1" smtClean="0"/>
              <a:t>Latentview’s</a:t>
            </a:r>
            <a:r>
              <a:rPr lang="en-US" sz="1200" dirty="0" smtClean="0"/>
              <a:t> target lists by BCG, Tier, Type and client/prospect</a:t>
            </a:r>
            <a:endParaRPr lang="en-US" sz="1200" dirty="0"/>
          </a:p>
        </p:txBody>
      </p:sp>
      <p:sp>
        <p:nvSpPr>
          <p:cNvPr id="8" name="Left Brace 7"/>
          <p:cNvSpPr/>
          <p:nvPr/>
        </p:nvSpPr>
        <p:spPr>
          <a:xfrm>
            <a:off x="1351129" y="3634852"/>
            <a:ext cx="232013" cy="137854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906014" y="1138579"/>
            <a:ext cx="114859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Select the priority to generate the target list</a:t>
            </a:r>
            <a:endParaRPr lang="en-US" sz="1200" dirty="0"/>
          </a:p>
        </p:txBody>
      </p:sp>
      <p:cxnSp>
        <p:nvCxnSpPr>
          <p:cNvPr id="10" name="Straight Arrow Connector 9"/>
          <p:cNvCxnSpPr>
            <a:endCxn id="9" idx="1"/>
          </p:cNvCxnSpPr>
          <p:nvPr/>
        </p:nvCxnSpPr>
        <p:spPr>
          <a:xfrm flipV="1">
            <a:off x="10440537" y="1554078"/>
            <a:ext cx="465477" cy="173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151945" y="2347329"/>
            <a:ext cx="1091339" cy="10196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3985" y="3814293"/>
            <a:ext cx="1189299" cy="12272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0906014" y="1197989"/>
            <a:ext cx="926595" cy="7121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50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0036"/>
          <a:stretch/>
        </p:blipFill>
        <p:spPr>
          <a:xfrm>
            <a:off x="0" y="530001"/>
            <a:ext cx="12191999" cy="638895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5400000" flipH="1">
            <a:off x="4320401" y="-954984"/>
            <a:ext cx="6386614" cy="9356583"/>
          </a:xfrm>
          <a:prstGeom prst="rect">
            <a:avLst/>
          </a:prstGeom>
          <a:gradFill>
            <a:gsLst>
              <a:gs pos="65000">
                <a:srgbClr val="FFFFFF">
                  <a:alpha val="72000"/>
                </a:srgbClr>
              </a:gs>
              <a:gs pos="1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xmlns="" id="{ED0CB488-30EA-4015-9174-1E0A80F1A15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4142462" y="1010636"/>
            <a:ext cx="7397497" cy="5110720"/>
            <a:chOff x="3555879" y="1010636"/>
            <a:chExt cx="7397497" cy="511072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352253" y="2536439"/>
              <a:ext cx="472519" cy="210499"/>
            </a:xfrm>
            <a:prstGeom prst="line">
              <a:avLst/>
            </a:prstGeom>
            <a:ln w="3175" cap="rnd">
              <a:solidFill>
                <a:schemeClr val="accent2">
                  <a:lumMod val="60000"/>
                  <a:lumOff val="40000"/>
                </a:schemeClr>
              </a:solidFill>
              <a:tailEnd type="oval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4472715" y="3185932"/>
              <a:ext cx="571072" cy="487396"/>
            </a:xfrm>
            <a:prstGeom prst="line">
              <a:avLst/>
            </a:prstGeom>
            <a:ln w="3175" cap="rnd">
              <a:solidFill>
                <a:schemeClr val="accent2">
                  <a:lumMod val="60000"/>
                  <a:lumOff val="40000"/>
                </a:schemeClr>
              </a:solidFill>
              <a:tailEnd type="oval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/>
            <p:cNvGrpSpPr/>
            <p:nvPr/>
          </p:nvGrpSpPr>
          <p:grpSpPr>
            <a:xfrm>
              <a:off x="3793876" y="1010636"/>
              <a:ext cx="1230542" cy="1525803"/>
              <a:chOff x="2895601" y="990601"/>
              <a:chExt cx="1219201" cy="151174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 flipH="1">
                <a:off x="3479397" y="2057400"/>
                <a:ext cx="406803" cy="444942"/>
              </a:xfrm>
              <a:prstGeom prst="line">
                <a:avLst/>
              </a:prstGeom>
              <a:ln w="3175" cap="rnd">
                <a:solidFill>
                  <a:schemeClr val="accent2">
                    <a:lumMod val="60000"/>
                    <a:lumOff val="40000"/>
                  </a:schemeClr>
                </a:solidFill>
                <a:tailEnd type="oval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" name="Group 18"/>
              <p:cNvGrpSpPr/>
              <p:nvPr/>
            </p:nvGrpSpPr>
            <p:grpSpPr>
              <a:xfrm rot="13208242">
                <a:off x="2895601" y="990601"/>
                <a:ext cx="1219201" cy="1225286"/>
                <a:chOff x="4416552" y="3950208"/>
                <a:chExt cx="1831851" cy="1840992"/>
              </a:xfrm>
            </p:grpSpPr>
            <p:sp>
              <p:nvSpPr>
                <p:cNvPr id="24" name="Block Arc 23"/>
                <p:cNvSpPr/>
                <p:nvPr/>
              </p:nvSpPr>
              <p:spPr>
                <a:xfrm rot="15227186">
                  <a:off x="4419600" y="3962400"/>
                  <a:ext cx="1828800" cy="1828800"/>
                </a:xfrm>
                <a:prstGeom prst="blockArc">
                  <a:avLst>
                    <a:gd name="adj1" fmla="val 15441999"/>
                    <a:gd name="adj2" fmla="val 160416"/>
                    <a:gd name="adj3" fmla="val 9799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Block Arc 24"/>
                <p:cNvSpPr/>
                <p:nvPr/>
              </p:nvSpPr>
              <p:spPr>
                <a:xfrm rot="8840863">
                  <a:off x="4416552" y="3950208"/>
                  <a:ext cx="1828800" cy="1828800"/>
                </a:xfrm>
                <a:prstGeom prst="blockArc">
                  <a:avLst>
                    <a:gd name="adj1" fmla="val 8956766"/>
                    <a:gd name="adj2" fmla="val 95764"/>
                    <a:gd name="adj3" fmla="val 9609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 rot="20422701">
                <a:off x="3047813" y="1150728"/>
                <a:ext cx="913953" cy="916271"/>
                <a:chOff x="4414396" y="3952545"/>
                <a:chExt cx="1834004" cy="1838655"/>
              </a:xfrm>
            </p:grpSpPr>
            <p:sp>
              <p:nvSpPr>
                <p:cNvPr id="21" name="Block Arc 20"/>
                <p:cNvSpPr/>
                <p:nvPr/>
              </p:nvSpPr>
              <p:spPr>
                <a:xfrm>
                  <a:off x="4419600" y="3962400"/>
                  <a:ext cx="1828800" cy="1828800"/>
                </a:xfrm>
                <a:prstGeom prst="blockArc">
                  <a:avLst>
                    <a:gd name="adj1" fmla="val 15441999"/>
                    <a:gd name="adj2" fmla="val 109001"/>
                    <a:gd name="adj3" fmla="val 4913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Block Arc 21"/>
                <p:cNvSpPr/>
                <p:nvPr/>
              </p:nvSpPr>
              <p:spPr>
                <a:xfrm rot="15227186">
                  <a:off x="4419600" y="3962400"/>
                  <a:ext cx="1828800" cy="1828800"/>
                </a:xfrm>
                <a:prstGeom prst="blockArc">
                  <a:avLst>
                    <a:gd name="adj1" fmla="val 15441999"/>
                    <a:gd name="adj2" fmla="val 124073"/>
                    <a:gd name="adj3" fmla="val 5031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Block Arc 22"/>
                <p:cNvSpPr/>
                <p:nvPr/>
              </p:nvSpPr>
              <p:spPr>
                <a:xfrm rot="8905377">
                  <a:off x="4414396" y="3952545"/>
                  <a:ext cx="1828800" cy="1828800"/>
                </a:xfrm>
                <a:prstGeom prst="blockArc">
                  <a:avLst>
                    <a:gd name="adj1" fmla="val 14856229"/>
                    <a:gd name="adj2" fmla="val 39577"/>
                    <a:gd name="adj3" fmla="val 4567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27" name="Group 26"/>
            <p:cNvGrpSpPr/>
            <p:nvPr/>
          </p:nvGrpSpPr>
          <p:grpSpPr>
            <a:xfrm rot="3948227">
              <a:off x="3559005" y="3608250"/>
              <a:ext cx="1252381" cy="1258633"/>
              <a:chOff x="4416552" y="3950208"/>
              <a:chExt cx="1831848" cy="1840992"/>
            </a:xfrm>
          </p:grpSpPr>
          <p:sp>
            <p:nvSpPr>
              <p:cNvPr id="38" name="Block Arc 37"/>
              <p:cNvSpPr/>
              <p:nvPr/>
            </p:nvSpPr>
            <p:spPr>
              <a:xfrm rot="15227186">
                <a:off x="4419600" y="3962400"/>
                <a:ext cx="1828800" cy="1828800"/>
              </a:xfrm>
              <a:prstGeom prst="blockArc">
                <a:avLst>
                  <a:gd name="adj1" fmla="val 15441999"/>
                  <a:gd name="adj2" fmla="val 160416"/>
                  <a:gd name="adj3" fmla="val 9799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Block Arc 38"/>
              <p:cNvSpPr/>
              <p:nvPr/>
            </p:nvSpPr>
            <p:spPr>
              <a:xfrm rot="8840863">
                <a:off x="4416552" y="3950208"/>
                <a:ext cx="1828800" cy="1828800"/>
              </a:xfrm>
              <a:prstGeom prst="blockArc">
                <a:avLst>
                  <a:gd name="adj1" fmla="val 8956766"/>
                  <a:gd name="adj2" fmla="val 95764"/>
                  <a:gd name="adj3" fmla="val 9609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8" name="Straight Connector 27"/>
            <p:cNvCxnSpPr/>
            <p:nvPr/>
          </p:nvCxnSpPr>
          <p:spPr>
            <a:xfrm rot="16200000" flipH="1">
              <a:off x="4287508" y="4856524"/>
              <a:ext cx="258981" cy="129490"/>
            </a:xfrm>
            <a:prstGeom prst="line">
              <a:avLst/>
            </a:prstGeom>
            <a:ln w="3175" cap="rnd">
              <a:solidFill>
                <a:schemeClr val="accent2">
                  <a:lumMod val="60000"/>
                  <a:lumOff val="40000"/>
                </a:schemeClr>
              </a:solidFill>
              <a:tailEnd type="oval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481743" y="5050760"/>
              <a:ext cx="462419" cy="121408"/>
            </a:xfrm>
            <a:prstGeom prst="line">
              <a:avLst/>
            </a:prstGeom>
            <a:ln w="3175" cap="rnd">
              <a:solidFill>
                <a:schemeClr val="accent2">
                  <a:lumMod val="60000"/>
                  <a:lumOff val="40000"/>
                </a:schemeClr>
              </a:solidFill>
              <a:tailEnd type="oval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/>
            <p:cNvGrpSpPr/>
            <p:nvPr/>
          </p:nvGrpSpPr>
          <p:grpSpPr>
            <a:xfrm>
              <a:off x="3716826" y="3772655"/>
              <a:ext cx="1137604" cy="941208"/>
              <a:chOff x="3691836" y="3586074"/>
              <a:chExt cx="1141146" cy="944139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3927550" y="3841049"/>
                <a:ext cx="432637" cy="431129"/>
              </a:xfrm>
              <a:prstGeom prst="ellipse">
                <a:avLst/>
              </a:prstGeom>
              <a:solidFill>
                <a:schemeClr val="accent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5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3</a:t>
                </a:r>
              </a:p>
            </p:txBody>
          </p:sp>
          <p:grpSp>
            <p:nvGrpSpPr>
              <p:cNvPr id="32" name="Group 31"/>
              <p:cNvGrpSpPr/>
              <p:nvPr/>
            </p:nvGrpSpPr>
            <p:grpSpPr>
              <a:xfrm rot="8237778">
                <a:off x="3691836" y="3586074"/>
                <a:ext cx="941750" cy="944139"/>
                <a:chOff x="4414396" y="3952545"/>
                <a:chExt cx="1834004" cy="1838655"/>
              </a:xfrm>
            </p:grpSpPr>
            <p:sp>
              <p:nvSpPr>
                <p:cNvPr id="35" name="Block Arc 34"/>
                <p:cNvSpPr/>
                <p:nvPr/>
              </p:nvSpPr>
              <p:spPr>
                <a:xfrm>
                  <a:off x="4419600" y="3962400"/>
                  <a:ext cx="1828800" cy="1828800"/>
                </a:xfrm>
                <a:prstGeom prst="blockArc">
                  <a:avLst>
                    <a:gd name="adj1" fmla="val 15441999"/>
                    <a:gd name="adj2" fmla="val 109001"/>
                    <a:gd name="adj3" fmla="val 4913"/>
                  </a:avLst>
                </a:prstGeom>
                <a:solidFill>
                  <a:srgbClr val="4D4E5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Block Arc 35"/>
                <p:cNvSpPr/>
                <p:nvPr/>
              </p:nvSpPr>
              <p:spPr>
                <a:xfrm rot="15227186">
                  <a:off x="4419600" y="3962400"/>
                  <a:ext cx="1828800" cy="1828800"/>
                </a:xfrm>
                <a:prstGeom prst="blockArc">
                  <a:avLst>
                    <a:gd name="adj1" fmla="val 15441999"/>
                    <a:gd name="adj2" fmla="val 124073"/>
                    <a:gd name="adj3" fmla="val 5031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Block Arc 36"/>
                <p:cNvSpPr/>
                <p:nvPr/>
              </p:nvSpPr>
              <p:spPr>
                <a:xfrm rot="8905377">
                  <a:off x="4414396" y="3952545"/>
                  <a:ext cx="1828800" cy="1828800"/>
                </a:xfrm>
                <a:prstGeom prst="blockArc">
                  <a:avLst>
                    <a:gd name="adj1" fmla="val 14856229"/>
                    <a:gd name="adj2" fmla="val 39577"/>
                    <a:gd name="adj3" fmla="val 4567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3" name="Rounded Rectangle 26"/>
              <p:cNvSpPr/>
              <p:nvPr/>
            </p:nvSpPr>
            <p:spPr>
              <a:xfrm rot="2291284" flipV="1">
                <a:off x="4561405" y="4450758"/>
                <a:ext cx="271577" cy="31354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34" name="Oval 33"/>
              <p:cNvSpPr/>
              <p:nvPr/>
            </p:nvSpPr>
            <p:spPr>
              <a:xfrm rot="20105011">
                <a:off x="3937690" y="3866720"/>
                <a:ext cx="349231" cy="231429"/>
              </a:xfrm>
              <a:prstGeom prst="ellipse">
                <a:avLst/>
              </a:prstGeom>
              <a:solidFill>
                <a:schemeClr val="bg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4832339" y="2070313"/>
              <a:ext cx="1252381" cy="1258634"/>
              <a:chOff x="4629821" y="1343910"/>
              <a:chExt cx="1473957" cy="1481315"/>
            </a:xfrm>
          </p:grpSpPr>
          <p:grpSp>
            <p:nvGrpSpPr>
              <p:cNvPr id="44" name="Group 43"/>
              <p:cNvGrpSpPr/>
              <p:nvPr/>
            </p:nvGrpSpPr>
            <p:grpSpPr>
              <a:xfrm rot="873304">
                <a:off x="4629821" y="1343910"/>
                <a:ext cx="1473957" cy="1481315"/>
                <a:chOff x="4416552" y="3950208"/>
                <a:chExt cx="1831848" cy="1840992"/>
              </a:xfrm>
            </p:grpSpPr>
            <p:sp>
              <p:nvSpPr>
                <p:cNvPr id="49" name="Block Arc 48"/>
                <p:cNvSpPr/>
                <p:nvPr/>
              </p:nvSpPr>
              <p:spPr>
                <a:xfrm rot="15227186">
                  <a:off x="4419600" y="3962400"/>
                  <a:ext cx="1828800" cy="1828800"/>
                </a:xfrm>
                <a:prstGeom prst="blockArc">
                  <a:avLst>
                    <a:gd name="adj1" fmla="val 15441999"/>
                    <a:gd name="adj2" fmla="val 160416"/>
                    <a:gd name="adj3" fmla="val 9799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0" name="Block Arc 49"/>
                <p:cNvSpPr/>
                <p:nvPr/>
              </p:nvSpPr>
              <p:spPr>
                <a:xfrm rot="8840863">
                  <a:off x="4416552" y="3950208"/>
                  <a:ext cx="1828800" cy="1828800"/>
                </a:xfrm>
                <a:prstGeom prst="blockArc">
                  <a:avLst>
                    <a:gd name="adj1" fmla="val 8956766"/>
                    <a:gd name="adj2" fmla="val 95764"/>
                    <a:gd name="adj3" fmla="val 9609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 rot="3551612">
                <a:off x="4813840" y="1537497"/>
                <a:ext cx="1104927" cy="1107730"/>
                <a:chOff x="4414396" y="3952545"/>
                <a:chExt cx="1834004" cy="1838655"/>
              </a:xfrm>
            </p:grpSpPr>
            <p:sp>
              <p:nvSpPr>
                <p:cNvPr id="46" name="Block Arc 45"/>
                <p:cNvSpPr/>
                <p:nvPr/>
              </p:nvSpPr>
              <p:spPr>
                <a:xfrm>
                  <a:off x="4419600" y="3962400"/>
                  <a:ext cx="1828800" cy="1828800"/>
                </a:xfrm>
                <a:prstGeom prst="blockArc">
                  <a:avLst>
                    <a:gd name="adj1" fmla="val 15441999"/>
                    <a:gd name="adj2" fmla="val 109001"/>
                    <a:gd name="adj3" fmla="val 4913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7" name="Block Arc 46"/>
                <p:cNvSpPr/>
                <p:nvPr/>
              </p:nvSpPr>
              <p:spPr>
                <a:xfrm rot="15227186">
                  <a:off x="4419600" y="3962400"/>
                  <a:ext cx="1828800" cy="1828800"/>
                </a:xfrm>
                <a:prstGeom prst="blockArc">
                  <a:avLst>
                    <a:gd name="adj1" fmla="val 15441999"/>
                    <a:gd name="adj2" fmla="val 124073"/>
                    <a:gd name="adj3" fmla="val 5031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8" name="Block Arc 47"/>
                <p:cNvSpPr/>
                <p:nvPr/>
              </p:nvSpPr>
              <p:spPr>
                <a:xfrm rot="8905377">
                  <a:off x="4414396" y="3952545"/>
                  <a:ext cx="1828800" cy="1828800"/>
                </a:xfrm>
                <a:prstGeom prst="blockArc">
                  <a:avLst>
                    <a:gd name="adj1" fmla="val 14856229"/>
                    <a:gd name="adj2" fmla="val 39577"/>
                    <a:gd name="adj3" fmla="val 4567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42" name="Oval 41"/>
            <p:cNvSpPr/>
            <p:nvPr/>
          </p:nvSpPr>
          <p:spPr>
            <a:xfrm rot="20105011">
              <a:off x="4867287" y="2380694"/>
              <a:ext cx="295068" cy="231099"/>
            </a:xfrm>
            <a:prstGeom prst="ellipse">
              <a:avLst/>
            </a:prstGeom>
            <a:solidFill>
              <a:schemeClr val="bg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1" name="Oval 50"/>
            <p:cNvSpPr/>
            <p:nvPr/>
          </p:nvSpPr>
          <p:spPr>
            <a:xfrm rot="20105011">
              <a:off x="3822555" y="1518428"/>
              <a:ext cx="310151" cy="184521"/>
            </a:xfrm>
            <a:prstGeom prst="ellipse">
              <a:avLst/>
            </a:prstGeom>
            <a:solidFill>
              <a:schemeClr val="bg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3" name="Oval 52"/>
            <p:cNvSpPr/>
            <p:nvPr/>
          </p:nvSpPr>
          <p:spPr>
            <a:xfrm>
              <a:off x="5221953" y="5225512"/>
              <a:ext cx="528933" cy="530003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5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</a:p>
          </p:txBody>
        </p:sp>
        <p:grpSp>
          <p:nvGrpSpPr>
            <p:cNvPr id="54" name="Group 53"/>
            <p:cNvGrpSpPr/>
            <p:nvPr/>
          </p:nvGrpSpPr>
          <p:grpSpPr>
            <a:xfrm rot="8237778">
              <a:off x="5006321" y="5017331"/>
              <a:ext cx="947232" cy="949636"/>
              <a:chOff x="4414397" y="3952545"/>
              <a:chExt cx="1834003" cy="1838655"/>
            </a:xfrm>
          </p:grpSpPr>
          <p:sp>
            <p:nvSpPr>
              <p:cNvPr id="61" name="Block Arc 60"/>
              <p:cNvSpPr/>
              <p:nvPr/>
            </p:nvSpPr>
            <p:spPr>
              <a:xfrm>
                <a:off x="4419600" y="3962400"/>
                <a:ext cx="1828800" cy="1828800"/>
              </a:xfrm>
              <a:prstGeom prst="blockArc">
                <a:avLst>
                  <a:gd name="adj1" fmla="val 15441999"/>
                  <a:gd name="adj2" fmla="val 109001"/>
                  <a:gd name="adj3" fmla="val 4913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Block Arc 61"/>
              <p:cNvSpPr/>
              <p:nvPr/>
            </p:nvSpPr>
            <p:spPr>
              <a:xfrm rot="15227186">
                <a:off x="4419600" y="3962400"/>
                <a:ext cx="1828800" cy="1828800"/>
              </a:xfrm>
              <a:prstGeom prst="blockArc">
                <a:avLst>
                  <a:gd name="adj1" fmla="val 15441999"/>
                  <a:gd name="adj2" fmla="val 124073"/>
                  <a:gd name="adj3" fmla="val 5031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Block Arc 62"/>
              <p:cNvSpPr/>
              <p:nvPr/>
            </p:nvSpPr>
            <p:spPr>
              <a:xfrm rot="8905377">
                <a:off x="4414397" y="3952545"/>
                <a:ext cx="1828801" cy="1828800"/>
              </a:xfrm>
              <a:prstGeom prst="blockArc">
                <a:avLst>
                  <a:gd name="adj1" fmla="val 12985196"/>
                  <a:gd name="adj2" fmla="val 39577"/>
                  <a:gd name="adj3" fmla="val 4567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5" name="Rounded Rectangle 14"/>
            <p:cNvSpPr/>
            <p:nvPr/>
          </p:nvSpPr>
          <p:spPr>
            <a:xfrm rot="2291284" flipV="1">
              <a:off x="5880952" y="5887049"/>
              <a:ext cx="273158" cy="31537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4847086" y="4851453"/>
              <a:ext cx="1263595" cy="1269903"/>
              <a:chOff x="4416552" y="3950208"/>
              <a:chExt cx="1831848" cy="1840992"/>
            </a:xfrm>
          </p:grpSpPr>
          <p:sp>
            <p:nvSpPr>
              <p:cNvPr id="58" name="Block Arc 57"/>
              <p:cNvSpPr/>
              <p:nvPr/>
            </p:nvSpPr>
            <p:spPr>
              <a:xfrm>
                <a:off x="4419600" y="3962400"/>
                <a:ext cx="1828800" cy="1828800"/>
              </a:xfrm>
              <a:prstGeom prst="blockArc">
                <a:avLst>
                  <a:gd name="adj1" fmla="val 15441999"/>
                  <a:gd name="adj2" fmla="val 95764"/>
                  <a:gd name="adj3" fmla="val 9609"/>
                </a:avLst>
              </a:prstGeom>
              <a:solidFill>
                <a:srgbClr val="4D4E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Block Arc 58"/>
              <p:cNvSpPr/>
              <p:nvPr/>
            </p:nvSpPr>
            <p:spPr>
              <a:xfrm rot="15227186">
                <a:off x="4419600" y="3962400"/>
                <a:ext cx="1828800" cy="1828800"/>
              </a:xfrm>
              <a:prstGeom prst="blockArc">
                <a:avLst>
                  <a:gd name="adj1" fmla="val 18187272"/>
                  <a:gd name="adj2" fmla="val 160416"/>
                  <a:gd name="adj3" fmla="val 9799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Block Arc 59"/>
              <p:cNvSpPr/>
              <p:nvPr/>
            </p:nvSpPr>
            <p:spPr>
              <a:xfrm rot="8840863">
                <a:off x="4416552" y="3950208"/>
                <a:ext cx="1828800" cy="1828800"/>
              </a:xfrm>
              <a:prstGeom prst="blockArc">
                <a:avLst>
                  <a:gd name="adj1" fmla="val 12950067"/>
                  <a:gd name="adj2" fmla="val 95764"/>
                  <a:gd name="adj3" fmla="val 9609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7" name="Oval 56"/>
            <p:cNvSpPr/>
            <p:nvPr/>
          </p:nvSpPr>
          <p:spPr>
            <a:xfrm rot="20105011">
              <a:off x="5264721" y="5247526"/>
              <a:ext cx="325258" cy="234968"/>
            </a:xfrm>
            <a:prstGeom prst="ellipse">
              <a:avLst/>
            </a:prstGeom>
            <a:solidFill>
              <a:schemeClr val="bg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4" name="Rounded Rectangle 26"/>
            <p:cNvSpPr/>
            <p:nvPr/>
          </p:nvSpPr>
          <p:spPr>
            <a:xfrm rot="2291284" flipV="1">
              <a:off x="5803234" y="3235305"/>
              <a:ext cx="270734" cy="31257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5" name="Rounded Rectangle 26"/>
            <p:cNvSpPr/>
            <p:nvPr/>
          </p:nvSpPr>
          <p:spPr>
            <a:xfrm rot="2291284" flipV="1">
              <a:off x="4920689" y="1574185"/>
              <a:ext cx="270734" cy="31257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193636" y="1129321"/>
              <a:ext cx="5546058" cy="3322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Analytics</a:t>
              </a:r>
              <a:r>
                <a:rPr lang="en-GB" sz="1400" dirty="0"/>
                <a:t> </a:t>
              </a:r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Initiatives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101486" y="2953648"/>
              <a:ext cx="4851890" cy="3322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Next</a:t>
              </a:r>
              <a:r>
                <a:rPr lang="en-GB" sz="1400" dirty="0"/>
                <a:t> </a:t>
              </a:r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Steps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4944162" y="3981028"/>
              <a:ext cx="4851890" cy="3322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Marketing</a:t>
              </a:r>
              <a:r>
                <a:rPr lang="en-GB" sz="1400" dirty="0"/>
                <a:t> </a:t>
              </a:r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Analytics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101486" y="5658033"/>
              <a:ext cx="4851890" cy="3270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dirty="0"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Dashboard Screenshots</a:t>
              </a:r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5261576" y="2496243"/>
              <a:ext cx="431294" cy="429791"/>
              <a:chOff x="4104208" y="4179238"/>
              <a:chExt cx="431294" cy="429791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4104208" y="4179238"/>
                <a:ext cx="431294" cy="429791"/>
              </a:xfrm>
              <a:prstGeom prst="ellipse">
                <a:avLst/>
              </a:prstGeom>
              <a:solidFill>
                <a:schemeClr val="accent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5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2</a:t>
                </a:r>
              </a:p>
            </p:txBody>
          </p:sp>
          <p:sp>
            <p:nvSpPr>
              <p:cNvPr id="75" name="Oval 74"/>
              <p:cNvSpPr/>
              <p:nvPr/>
            </p:nvSpPr>
            <p:spPr>
              <a:xfrm rot="20105011">
                <a:off x="4114317" y="4204830"/>
                <a:ext cx="348147" cy="230711"/>
              </a:xfrm>
              <a:prstGeom prst="ellipse">
                <a:avLst/>
              </a:prstGeom>
              <a:solidFill>
                <a:schemeClr val="bg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4204696" y="1410291"/>
              <a:ext cx="431294" cy="429791"/>
              <a:chOff x="4104208" y="4179238"/>
              <a:chExt cx="431294" cy="429791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4104208" y="4179238"/>
                <a:ext cx="431294" cy="429791"/>
              </a:xfrm>
              <a:prstGeom prst="ellipse">
                <a:avLst/>
              </a:prstGeom>
              <a:solidFill>
                <a:schemeClr val="accent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5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79" name="Oval 78"/>
              <p:cNvSpPr/>
              <p:nvPr/>
            </p:nvSpPr>
            <p:spPr>
              <a:xfrm rot="20105011">
                <a:off x="4114317" y="4204830"/>
                <a:ext cx="348147" cy="230711"/>
              </a:xfrm>
              <a:prstGeom prst="ellipse">
                <a:avLst/>
              </a:prstGeom>
              <a:solidFill>
                <a:schemeClr val="bg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9391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Analytics Initiatives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12D1A8A6-E596-482F-B9DC-091392D3D2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04107" y="1033719"/>
          <a:ext cx="11583785" cy="42515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20402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3797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9028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r>
                        <a:rPr lang="en-GB" sz="2000" dirty="0">
                          <a:latin typeface="+mn-lt"/>
                        </a:rPr>
                        <a:t>Streams</a:t>
                      </a:r>
                      <a:endParaRPr lang="en-GB" sz="2000" dirty="0">
                        <a:latin typeface="+mn-lt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r>
                        <a:rPr lang="en-GB" sz="2000" dirty="0">
                          <a:latin typeface="+mn-lt"/>
                        </a:rPr>
                        <a:t>Outputs</a:t>
                      </a:r>
                      <a:r>
                        <a:rPr lang="en-GB" sz="2000" baseline="0" dirty="0">
                          <a:latin typeface="+mn-lt"/>
                        </a:rPr>
                        <a:t> / Delivery </a:t>
                      </a:r>
                      <a:endParaRPr lang="en-GB" sz="2000" dirty="0">
                        <a:latin typeface="+mn-lt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057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r>
                        <a:rPr lang="en-GB" sz="1600" dirty="0">
                          <a:latin typeface="+mn-lt"/>
                        </a:rPr>
                        <a:t>Marketing KPIs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>
                          <a:latin typeface="+mn-lt"/>
                        </a:rPr>
                        <a:t>KPIs Dashboard</a:t>
                      </a:r>
                      <a:r>
                        <a:rPr lang="en-GB" sz="1600" baseline="0" dirty="0">
                          <a:latin typeface="+mn-lt"/>
                        </a:rPr>
                        <a:t> (Monthly &amp; Quarterly Views)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GB" sz="1600" baseline="0" dirty="0">
                        <a:latin typeface="+mn-lt"/>
                      </a:endParaRPr>
                    </a:p>
                    <a:p>
                      <a:pPr marL="171450" marR="0" indent="-17145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600" baseline="0" dirty="0">
                          <a:latin typeface="+mn-lt"/>
                        </a:rPr>
                        <a:t>Marketing Scorecard &amp; Client Committee dashboard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628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r>
                        <a:rPr lang="en-GB" sz="1600" kern="1200" dirty="0">
                          <a:latin typeface="+mn-lt"/>
                        </a:rPr>
                        <a:t>UK Wholesale</a:t>
                      </a:r>
                      <a:endParaRPr lang="en-GB" sz="1600" b="0" kern="1200" dirty="0">
                        <a:solidFill>
                          <a:schemeClr val="dk1"/>
                        </a:solidFill>
                        <a:latin typeface="+mn-lt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600" kern="1200" dirty="0">
                          <a:latin typeface="+mn-lt"/>
                        </a:rPr>
                        <a:t>UKW Targeting Dashboard     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GB" sz="1600" kern="1200" dirty="0">
                        <a:latin typeface="+mn-lt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600" kern="1200" dirty="0">
                          <a:latin typeface="+mn-lt"/>
                        </a:rPr>
                        <a:t>UKW Campaign Reporting Dashboard (Incl. focus funds view)</a:t>
                      </a:r>
                    </a:p>
                    <a:p>
                      <a:pPr marL="171450" marR="0" indent="-17145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GB" sz="1600" kern="1200" dirty="0">
                        <a:latin typeface="+mn-lt"/>
                      </a:endParaRPr>
                    </a:p>
                    <a:p>
                      <a:pPr marL="171450" marR="0" indent="-17145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600" kern="1200" dirty="0">
                          <a:latin typeface="+mn-lt"/>
                        </a:rPr>
                        <a:t>Model refresh &amp; Target list for H1 campaign funds – 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0574">
                <a:tc>
                  <a:txBody>
                    <a:bodyPr/>
                    <a:lstStyle/>
                    <a:p>
                      <a:pPr algn="ctr"/>
                      <a:r>
                        <a:rPr lang="en-GB" sz="1600" kern="1200" dirty="0">
                          <a:latin typeface="+mn-lt"/>
                        </a:rPr>
                        <a:t>Brand Reputation</a:t>
                      </a:r>
                      <a:endParaRPr lang="en-GB" sz="1600" b="0" kern="1200" dirty="0">
                        <a:solidFill>
                          <a:schemeClr val="dk1"/>
                        </a:solidFill>
                        <a:latin typeface="+mn-lt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600" kern="1200" dirty="0">
                          <a:latin typeface="+mn-lt"/>
                        </a:rPr>
                        <a:t>Brand Reputation Report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592414470"/>
                  </a:ext>
                </a:extLst>
              </a:tr>
              <a:tr h="170977">
                <a:tc>
                  <a:txBody>
                    <a:bodyPr/>
                    <a:lstStyle/>
                    <a:p>
                      <a:pPr algn="ctr"/>
                      <a:r>
                        <a:rPr lang="en-GB" sz="1600" kern="1200" dirty="0">
                          <a:latin typeface="+mn-lt"/>
                        </a:rPr>
                        <a:t>Budget Tracker</a:t>
                      </a:r>
                      <a:endParaRPr lang="en-GB" sz="1600" b="0" kern="1200" dirty="0">
                        <a:solidFill>
                          <a:schemeClr val="dk1"/>
                        </a:solidFill>
                        <a:latin typeface="+mn-lt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600" kern="1200" dirty="0">
                          <a:latin typeface="+mn-lt"/>
                        </a:rPr>
                        <a:t>Budget tracker dashboard</a:t>
                      </a:r>
                      <a:r>
                        <a:rPr lang="en-GB" sz="1600" kern="1200" baseline="0" dirty="0">
                          <a:latin typeface="+mn-lt"/>
                        </a:rPr>
                        <a:t> &amp; automation completed</a:t>
                      </a:r>
                      <a:endParaRPr lang="en-GB" sz="1600" b="0" kern="1200" baseline="0" dirty="0">
                        <a:solidFill>
                          <a:schemeClr val="dk1"/>
                        </a:solidFill>
                        <a:latin typeface="+mn-lt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243548209"/>
                  </a:ext>
                </a:extLst>
              </a:tr>
              <a:tr h="307890">
                <a:tc>
                  <a:txBody>
                    <a:bodyPr/>
                    <a:lstStyle/>
                    <a:p>
                      <a:pPr algn="ctr"/>
                      <a:r>
                        <a:rPr lang="en-GB" sz="1600" kern="1200" dirty="0">
                          <a:latin typeface="+mn-lt"/>
                        </a:rPr>
                        <a:t>Client Retention</a:t>
                      </a:r>
                      <a:endParaRPr lang="en-GB" sz="1600" b="0" kern="1200" dirty="0">
                        <a:solidFill>
                          <a:schemeClr val="dk1"/>
                        </a:solidFill>
                        <a:latin typeface="+mn-lt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600" kern="1200" dirty="0">
                          <a:latin typeface="+mn-lt"/>
                        </a:rPr>
                        <a:t>Client retention dashboards</a:t>
                      </a:r>
                      <a:r>
                        <a:rPr lang="en-GB" sz="1600" kern="1200" baseline="0" dirty="0">
                          <a:latin typeface="+mn-lt"/>
                        </a:rPr>
                        <a:t> &amp; web tool refreshed for data till Dec’18</a:t>
                      </a:r>
                      <a:endParaRPr lang="en-GB" sz="1600" b="0" kern="1200" baseline="0" dirty="0">
                        <a:solidFill>
                          <a:schemeClr val="dk1"/>
                        </a:solidFill>
                        <a:latin typeface="+mn-lt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4493731"/>
                  </a:ext>
                </a:extLst>
              </a:tr>
              <a:tr h="307890">
                <a:tc>
                  <a:txBody>
                    <a:bodyPr/>
                    <a:lstStyle/>
                    <a:p>
                      <a:pPr algn="ctr"/>
                      <a:endParaRPr lang="en-GB" sz="1600" b="0" kern="1200" dirty="0">
                        <a:solidFill>
                          <a:schemeClr val="dk1"/>
                        </a:solidFill>
                        <a:latin typeface="+mn-lt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600" b="0" kern="1200" baseline="0" dirty="0">
                        <a:solidFill>
                          <a:schemeClr val="dk1"/>
                        </a:solidFill>
                        <a:latin typeface="+mn-lt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754177880"/>
                  </a:ext>
                </a:extLst>
              </a:tr>
              <a:tr h="307890">
                <a:tc>
                  <a:txBody>
                    <a:bodyPr/>
                    <a:lstStyle/>
                    <a:p>
                      <a:pPr algn="ctr"/>
                      <a:endParaRPr lang="en-GB" sz="1600" b="0" kern="1200" dirty="0">
                        <a:solidFill>
                          <a:schemeClr val="dk1"/>
                        </a:solidFill>
                        <a:latin typeface="+mn-lt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600" b="0" kern="1200" baseline="0" dirty="0">
                        <a:solidFill>
                          <a:schemeClr val="dk1"/>
                        </a:solidFill>
                        <a:latin typeface="+mn-lt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87911735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9EF8959-BF2A-4BA6-8A6A-674AE5BAFC33}"/>
              </a:ext>
            </a:extLst>
          </p:cNvPr>
          <p:cNvSpPr/>
          <p:nvPr/>
        </p:nvSpPr>
        <p:spPr>
          <a:xfrm>
            <a:off x="304107" y="5285253"/>
            <a:ext cx="9972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/>
              <a:t>***Across all stream wherever possible  automation of data, model &amp; dashboard refresh  has been successfully set up</a:t>
            </a:r>
          </a:p>
        </p:txBody>
      </p:sp>
    </p:spTree>
    <p:extLst>
      <p:ext uri="{BB962C8B-B14F-4D97-AF65-F5344CB8AC3E}">
        <p14:creationId xmlns:p14="http://schemas.microsoft.com/office/powerpoint/2010/main" val="1841485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B4A00E4-C238-4716-9E29-D03F8E240C70}"/>
              </a:ext>
            </a:extLst>
          </p:cNvPr>
          <p:cNvSpPr txBox="1"/>
          <p:nvPr/>
        </p:nvSpPr>
        <p:spPr>
          <a:xfrm>
            <a:off x="630128" y="752231"/>
            <a:ext cx="4774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/>
              <a:t>Option 1 - Dev &amp; Support</a:t>
            </a:r>
            <a:endParaRPr lang="en-IN" sz="1600" b="1" i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F5732372-055C-43F7-ADF5-71A921B6B90B}"/>
              </a:ext>
            </a:extLst>
          </p:cNvPr>
          <p:cNvSpPr/>
          <p:nvPr/>
        </p:nvSpPr>
        <p:spPr>
          <a:xfrm>
            <a:off x="1454674" y="1182959"/>
            <a:ext cx="34465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/>
              <a:t>LatentView can own support for all streams with development for one chosen stream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6BDBA90B-88C6-4552-B609-C8ABC3E5CAD2}"/>
              </a:ext>
            </a:extLst>
          </p:cNvPr>
          <p:cNvSpPr/>
          <p:nvPr/>
        </p:nvSpPr>
        <p:spPr>
          <a:xfrm>
            <a:off x="1468898" y="5324834"/>
            <a:ext cx="34322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ea typeface="Segoe UI" panose="020B0502040204020203" pitchFamily="34" charset="0"/>
                <a:cs typeface="Segoe UI" panose="020B0502040204020203" pitchFamily="34" charset="0"/>
              </a:rPr>
              <a:t>£75k for 3 months (c. £25k per month)</a:t>
            </a:r>
          </a:p>
          <a:p>
            <a:pPr algn="ctr"/>
            <a:r>
              <a:rPr lang="en-GB" sz="1600" i="1" dirty="0">
                <a:ea typeface="Segoe UI" panose="020B0502040204020203" pitchFamily="34" charset="0"/>
                <a:cs typeface="Segoe UI" panose="020B0502040204020203" pitchFamily="34" charset="0"/>
              </a:rPr>
              <a:t>17% discount from existing pricing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B3A9790C-F412-430A-8E46-51832FA6D1D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9172" y="4152777"/>
            <a:ext cx="798976" cy="74510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555A9A32-9854-407D-9A93-A33C67174183}"/>
              </a:ext>
            </a:extLst>
          </p:cNvPr>
          <p:cNvSpPr/>
          <p:nvPr/>
        </p:nvSpPr>
        <p:spPr>
          <a:xfrm>
            <a:off x="2973704" y="2833614"/>
            <a:ext cx="180795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 dirty="0"/>
              <a:t>3 Offshore Analysts </a:t>
            </a:r>
          </a:p>
          <a:p>
            <a:pPr algn="ctr"/>
            <a:r>
              <a:rPr lang="en-US" sz="1400" dirty="0"/>
              <a:t>2 - Development  </a:t>
            </a:r>
          </a:p>
          <a:p>
            <a:pPr algn="ctr"/>
            <a:r>
              <a:rPr lang="en-US" sz="1400" dirty="0"/>
              <a:t>1 - Support</a:t>
            </a:r>
            <a:endParaRPr lang="en-IN" sz="14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0BABBA63-D44F-45D3-9D59-1DBE34A50E8F}"/>
              </a:ext>
            </a:extLst>
          </p:cNvPr>
          <p:cNvGrpSpPr/>
          <p:nvPr/>
        </p:nvGrpSpPr>
        <p:grpSpPr>
          <a:xfrm>
            <a:off x="1795247" y="2784841"/>
            <a:ext cx="1263385" cy="774893"/>
            <a:chOff x="2966453" y="3259655"/>
            <a:chExt cx="1019475" cy="751876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xmlns="" id="{28C56531-FF7C-4964-B982-09755957C3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66453" y="3259655"/>
              <a:ext cx="548640" cy="39416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xmlns="" id="{59D6F594-7FED-482C-8D84-563170E3FB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437288" y="3270881"/>
              <a:ext cx="548640" cy="39416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xmlns="" id="{A61A663D-A9F0-4055-90B1-7022DFB1F8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78558" y="3617371"/>
              <a:ext cx="548640" cy="394160"/>
            </a:xfrm>
            <a:prstGeom prst="rect">
              <a:avLst/>
            </a:prstGeom>
          </p:spPr>
        </p:pic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AE9EA9E2-6CBD-499C-B9BD-920C911ADE56}"/>
              </a:ext>
            </a:extLst>
          </p:cNvPr>
          <p:cNvSpPr/>
          <p:nvPr/>
        </p:nvSpPr>
        <p:spPr>
          <a:xfrm>
            <a:off x="3060595" y="4253634"/>
            <a:ext cx="15381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Onsite Manger</a:t>
            </a:r>
          </a:p>
          <a:p>
            <a:pPr algn="ctr"/>
            <a:r>
              <a:rPr lang="en-US" sz="1400" dirty="0"/>
              <a:t> 1 Billed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9DCB1794-BFCA-4361-88C8-5E05D0F0089C}"/>
              </a:ext>
            </a:extLst>
          </p:cNvPr>
          <p:cNvGrpSpPr/>
          <p:nvPr/>
        </p:nvGrpSpPr>
        <p:grpSpPr>
          <a:xfrm>
            <a:off x="5876169" y="2232000"/>
            <a:ext cx="568019" cy="680311"/>
            <a:chOff x="5835170" y="2632248"/>
            <a:chExt cx="568019" cy="680311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xmlns="" id="{ED5A2D1C-AE57-47D3-B4E6-3DBAA22BF7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35170" y="2632248"/>
              <a:ext cx="547784" cy="318019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xmlns="" id="{805E95A6-E1D1-465E-BFE6-9D813DEE5A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55405" y="2994540"/>
              <a:ext cx="547784" cy="318019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4236008-9966-4834-9D7E-BD61C19D9865}"/>
              </a:ext>
            </a:extLst>
          </p:cNvPr>
          <p:cNvSpPr/>
          <p:nvPr/>
        </p:nvSpPr>
        <p:spPr>
          <a:xfrm>
            <a:off x="1454674" y="1721108"/>
            <a:ext cx="3446516" cy="469331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5A258A92-679C-4754-8D2A-8622662D53D6}"/>
              </a:ext>
            </a:extLst>
          </p:cNvPr>
          <p:cNvSpPr/>
          <p:nvPr/>
        </p:nvSpPr>
        <p:spPr>
          <a:xfrm>
            <a:off x="1467852" y="1976104"/>
            <a:ext cx="34465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i="1" dirty="0"/>
              <a:t>Renewable every 3 months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xmlns="" id="{F1159CB4-D769-4E01-885A-8F3A1183F804}"/>
              </a:ext>
            </a:extLst>
          </p:cNvPr>
          <p:cNvSpPr/>
          <p:nvPr/>
        </p:nvSpPr>
        <p:spPr>
          <a:xfrm>
            <a:off x="5743669" y="1721108"/>
            <a:ext cx="3446516" cy="18970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8BB69A18-F682-4A51-9DB6-C370A1AA82EA}"/>
              </a:ext>
            </a:extLst>
          </p:cNvPr>
          <p:cNvSpPr txBox="1"/>
          <p:nvPr/>
        </p:nvSpPr>
        <p:spPr>
          <a:xfrm>
            <a:off x="5079702" y="752231"/>
            <a:ext cx="4774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/>
              <a:t>Option 2 - Development</a:t>
            </a:r>
            <a:endParaRPr lang="en-IN" sz="1600" b="1" i="1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27EE5186-5F1E-48EA-A6F6-AAE7F591D5B9}"/>
              </a:ext>
            </a:extLst>
          </p:cNvPr>
          <p:cNvSpPr/>
          <p:nvPr/>
        </p:nvSpPr>
        <p:spPr>
          <a:xfrm>
            <a:off x="5651109" y="1182959"/>
            <a:ext cx="36720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 dirty="0"/>
              <a:t>LatentView can own development across two focused streams (Retention &amp; Reputation)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D3A92C2F-10B1-4B13-92DF-543DD0B54781}"/>
              </a:ext>
            </a:extLst>
          </p:cNvPr>
          <p:cNvSpPr/>
          <p:nvPr/>
        </p:nvSpPr>
        <p:spPr>
          <a:xfrm>
            <a:off x="5745047" y="1792628"/>
            <a:ext cx="34465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 dirty="0"/>
              <a:t>Fixed Bid Project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ED2EF5E5-93C3-4F92-B128-C33B09256343}"/>
              </a:ext>
            </a:extLst>
          </p:cNvPr>
          <p:cNvSpPr/>
          <p:nvPr/>
        </p:nvSpPr>
        <p:spPr>
          <a:xfrm>
            <a:off x="6193061" y="2326940"/>
            <a:ext cx="1312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i="1" dirty="0"/>
              <a:t>2 Offshore Analysts 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FD732DED-30DC-496A-BEAB-C9BA6DB252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6235" y="2294195"/>
            <a:ext cx="548640" cy="511648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D07F97C3-7556-4F0B-8693-F39C6C42D321}"/>
              </a:ext>
            </a:extLst>
          </p:cNvPr>
          <p:cNvSpPr/>
          <p:nvPr/>
        </p:nvSpPr>
        <p:spPr>
          <a:xfrm>
            <a:off x="7973457" y="2304839"/>
            <a:ext cx="11414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Onsite Manger  </a:t>
            </a:r>
            <a:r>
              <a:rPr lang="en-US" sz="1200" dirty="0"/>
              <a:t>– ½ Billed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C0E66AC2-AFEA-40F7-A626-93FFC455A503}"/>
              </a:ext>
            </a:extLst>
          </p:cNvPr>
          <p:cNvSpPr/>
          <p:nvPr/>
        </p:nvSpPr>
        <p:spPr>
          <a:xfrm>
            <a:off x="5753197" y="3214320"/>
            <a:ext cx="34322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ea typeface="Segoe UI" panose="020B0502040204020203" pitchFamily="34" charset="0"/>
                <a:cs typeface="Segoe UI" panose="020B0502040204020203" pitchFamily="34" charset="0"/>
              </a:rPr>
              <a:t>£60k for 4 months (c. £15k per month)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945252A0-5B8F-4A29-AEAD-10D4FDB20756}"/>
              </a:ext>
            </a:extLst>
          </p:cNvPr>
          <p:cNvGrpSpPr/>
          <p:nvPr/>
        </p:nvGrpSpPr>
        <p:grpSpPr>
          <a:xfrm>
            <a:off x="5891409" y="5462880"/>
            <a:ext cx="568019" cy="680311"/>
            <a:chOff x="5835170" y="2632248"/>
            <a:chExt cx="568019" cy="680311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xmlns="" id="{B7887587-8650-4F39-B6BD-D10C3E3031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35170" y="2632248"/>
              <a:ext cx="547784" cy="318019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xmlns="" id="{84AAE908-0AFC-4AAA-8C38-C26F686A47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55405" y="2994540"/>
              <a:ext cx="547784" cy="318019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A0B11495-BCAD-434B-B8B9-A11E4A7CDFC8}"/>
              </a:ext>
            </a:extLst>
          </p:cNvPr>
          <p:cNvSpPr/>
          <p:nvPr/>
        </p:nvSpPr>
        <p:spPr>
          <a:xfrm>
            <a:off x="5758909" y="4951988"/>
            <a:ext cx="3446516" cy="146243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2535996B-C7D7-480E-ABA8-5887727D308A}"/>
              </a:ext>
            </a:extLst>
          </p:cNvPr>
          <p:cNvSpPr txBox="1"/>
          <p:nvPr/>
        </p:nvSpPr>
        <p:spPr>
          <a:xfrm>
            <a:off x="5094942" y="3983111"/>
            <a:ext cx="4774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/>
              <a:t>Option 3 - Support</a:t>
            </a:r>
            <a:endParaRPr lang="en-IN" sz="1600" b="1" i="1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42E5E45B-7DBB-4A1C-A1CA-D48BF429BCCB}"/>
              </a:ext>
            </a:extLst>
          </p:cNvPr>
          <p:cNvSpPr/>
          <p:nvPr/>
        </p:nvSpPr>
        <p:spPr>
          <a:xfrm>
            <a:off x="6055901" y="4413839"/>
            <a:ext cx="27942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 dirty="0"/>
              <a:t>LatentView can own maintenance &amp;  support across all streams 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CE068D55-9ECB-4817-9E93-889CCCA5F1C2}"/>
              </a:ext>
            </a:extLst>
          </p:cNvPr>
          <p:cNvSpPr/>
          <p:nvPr/>
        </p:nvSpPr>
        <p:spPr>
          <a:xfrm>
            <a:off x="5760287" y="5023508"/>
            <a:ext cx="34465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 dirty="0"/>
              <a:t>Renewable every 3 months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xmlns="" id="{A2E9490C-22AC-411F-A858-BBA364E6178E}"/>
              </a:ext>
            </a:extLst>
          </p:cNvPr>
          <p:cNvSpPr/>
          <p:nvPr/>
        </p:nvSpPr>
        <p:spPr>
          <a:xfrm>
            <a:off x="6208301" y="5557820"/>
            <a:ext cx="1312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i="1" dirty="0"/>
              <a:t>2 Offshore Analysts 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xmlns="" id="{1DEB7920-1FD4-452E-B458-2932D9079595}"/>
              </a:ext>
            </a:extLst>
          </p:cNvPr>
          <p:cNvSpPr/>
          <p:nvPr/>
        </p:nvSpPr>
        <p:spPr>
          <a:xfrm>
            <a:off x="7378014" y="5544559"/>
            <a:ext cx="16092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ea typeface="Segoe UI" panose="020B0502040204020203" pitchFamily="34" charset="0"/>
                <a:cs typeface="Segoe UI" panose="020B0502040204020203" pitchFamily="34" charset="0"/>
              </a:rPr>
              <a:t>£30k for 3 months (c. £10k per month)</a:t>
            </a:r>
          </a:p>
        </p:txBody>
      </p:sp>
    </p:spTree>
    <p:extLst>
      <p:ext uri="{BB962C8B-B14F-4D97-AF65-F5344CB8AC3E}">
        <p14:creationId xmlns:p14="http://schemas.microsoft.com/office/powerpoint/2010/main" val="2833932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– Option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B4A00E4-C238-4716-9E29-D03F8E240C70}"/>
              </a:ext>
            </a:extLst>
          </p:cNvPr>
          <p:cNvSpPr txBox="1"/>
          <p:nvPr/>
        </p:nvSpPr>
        <p:spPr>
          <a:xfrm>
            <a:off x="630128" y="752231"/>
            <a:ext cx="4774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/>
              <a:t>Option 1 - Dev &amp; Support</a:t>
            </a:r>
            <a:endParaRPr lang="en-IN" sz="1600" b="1" i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F5732372-055C-43F7-ADF5-71A921B6B90B}"/>
              </a:ext>
            </a:extLst>
          </p:cNvPr>
          <p:cNvSpPr/>
          <p:nvPr/>
        </p:nvSpPr>
        <p:spPr>
          <a:xfrm>
            <a:off x="1454674" y="1182959"/>
            <a:ext cx="34465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/>
              <a:t>LatentView can own support for all streams with development for one chosen stream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6BDBA90B-88C6-4552-B609-C8ABC3E5CAD2}"/>
              </a:ext>
            </a:extLst>
          </p:cNvPr>
          <p:cNvSpPr/>
          <p:nvPr/>
        </p:nvSpPr>
        <p:spPr>
          <a:xfrm>
            <a:off x="1468898" y="5446754"/>
            <a:ext cx="34322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ea typeface="Segoe UI" panose="020B0502040204020203" pitchFamily="34" charset="0"/>
                <a:cs typeface="Segoe UI" panose="020B0502040204020203" pitchFamily="34" charset="0"/>
              </a:rPr>
              <a:t>£48k for 3 months (c. £16k per month)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B3A9790C-F412-430A-8E46-51832FA6D1D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9172" y="4152777"/>
            <a:ext cx="798976" cy="74510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555A9A32-9854-407D-9A93-A33C67174183}"/>
              </a:ext>
            </a:extLst>
          </p:cNvPr>
          <p:cNvSpPr/>
          <p:nvPr/>
        </p:nvSpPr>
        <p:spPr>
          <a:xfrm>
            <a:off x="2973704" y="2833614"/>
            <a:ext cx="180795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 dirty="0"/>
              <a:t>3 Offshore Analysts </a:t>
            </a:r>
          </a:p>
          <a:p>
            <a:pPr algn="ctr"/>
            <a:r>
              <a:rPr lang="en-US" sz="1400" dirty="0"/>
              <a:t>2 - Development  </a:t>
            </a:r>
          </a:p>
          <a:p>
            <a:pPr algn="ctr"/>
            <a:r>
              <a:rPr lang="en-US" sz="1400" dirty="0"/>
              <a:t>1 - Support</a:t>
            </a:r>
            <a:endParaRPr lang="en-IN" sz="14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0BABBA63-D44F-45D3-9D59-1DBE34A50E8F}"/>
              </a:ext>
            </a:extLst>
          </p:cNvPr>
          <p:cNvGrpSpPr/>
          <p:nvPr/>
        </p:nvGrpSpPr>
        <p:grpSpPr>
          <a:xfrm>
            <a:off x="1795247" y="2784841"/>
            <a:ext cx="1263385" cy="774893"/>
            <a:chOff x="2966453" y="3259655"/>
            <a:chExt cx="1019475" cy="751876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xmlns="" id="{28C56531-FF7C-4964-B982-09755957C3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66453" y="3259655"/>
              <a:ext cx="548640" cy="39416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xmlns="" id="{59D6F594-7FED-482C-8D84-563170E3FB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437288" y="3270881"/>
              <a:ext cx="548640" cy="39416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xmlns="" id="{A61A663D-A9F0-4055-90B1-7022DFB1F8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78558" y="3617371"/>
              <a:ext cx="548640" cy="394160"/>
            </a:xfrm>
            <a:prstGeom prst="rect">
              <a:avLst/>
            </a:prstGeom>
          </p:spPr>
        </p:pic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AE9EA9E2-6CBD-499C-B9BD-920C911ADE56}"/>
              </a:ext>
            </a:extLst>
          </p:cNvPr>
          <p:cNvSpPr/>
          <p:nvPr/>
        </p:nvSpPr>
        <p:spPr>
          <a:xfrm>
            <a:off x="3060595" y="4253634"/>
            <a:ext cx="15381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Onsite Manger</a:t>
            </a:r>
          </a:p>
          <a:p>
            <a:pPr algn="ctr"/>
            <a:r>
              <a:rPr lang="en-US" sz="1400" dirty="0"/>
              <a:t> 0.2 Billed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9DCB1794-BFCA-4361-88C8-5E05D0F0089C}"/>
              </a:ext>
            </a:extLst>
          </p:cNvPr>
          <p:cNvGrpSpPr/>
          <p:nvPr/>
        </p:nvGrpSpPr>
        <p:grpSpPr>
          <a:xfrm>
            <a:off x="5876169" y="2232000"/>
            <a:ext cx="568019" cy="680311"/>
            <a:chOff x="5835170" y="2632248"/>
            <a:chExt cx="568019" cy="680311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xmlns="" id="{ED5A2D1C-AE57-47D3-B4E6-3DBAA22BF7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35170" y="2632248"/>
              <a:ext cx="547784" cy="318019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xmlns="" id="{805E95A6-E1D1-465E-BFE6-9D813DEE5A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55405" y="2994540"/>
              <a:ext cx="547784" cy="318019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4236008-9966-4834-9D7E-BD61C19D9865}"/>
              </a:ext>
            </a:extLst>
          </p:cNvPr>
          <p:cNvSpPr/>
          <p:nvPr/>
        </p:nvSpPr>
        <p:spPr>
          <a:xfrm>
            <a:off x="1454674" y="1721108"/>
            <a:ext cx="3446516" cy="469331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5A258A92-679C-4754-8D2A-8622662D53D6}"/>
              </a:ext>
            </a:extLst>
          </p:cNvPr>
          <p:cNvSpPr/>
          <p:nvPr/>
        </p:nvSpPr>
        <p:spPr>
          <a:xfrm>
            <a:off x="1467852" y="1976104"/>
            <a:ext cx="34465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i="1" dirty="0"/>
              <a:t>Renewable every 3 months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xmlns="" id="{F1159CB4-D769-4E01-885A-8F3A1183F804}"/>
              </a:ext>
            </a:extLst>
          </p:cNvPr>
          <p:cNvSpPr/>
          <p:nvPr/>
        </p:nvSpPr>
        <p:spPr>
          <a:xfrm>
            <a:off x="5743669" y="1721108"/>
            <a:ext cx="3446516" cy="18970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8BB69A18-F682-4A51-9DB6-C370A1AA82EA}"/>
              </a:ext>
            </a:extLst>
          </p:cNvPr>
          <p:cNvSpPr txBox="1"/>
          <p:nvPr/>
        </p:nvSpPr>
        <p:spPr>
          <a:xfrm>
            <a:off x="5079702" y="752231"/>
            <a:ext cx="4774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/>
              <a:t>Option 2 - Development</a:t>
            </a:r>
            <a:endParaRPr lang="en-IN" sz="1600" b="1" i="1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27EE5186-5F1E-48EA-A6F6-AAE7F591D5B9}"/>
              </a:ext>
            </a:extLst>
          </p:cNvPr>
          <p:cNvSpPr/>
          <p:nvPr/>
        </p:nvSpPr>
        <p:spPr>
          <a:xfrm>
            <a:off x="5651109" y="1182959"/>
            <a:ext cx="36720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 dirty="0"/>
              <a:t>LatentView can own development across two focused streams (Retention &amp; Reputation)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D3A92C2F-10B1-4B13-92DF-543DD0B54781}"/>
              </a:ext>
            </a:extLst>
          </p:cNvPr>
          <p:cNvSpPr/>
          <p:nvPr/>
        </p:nvSpPr>
        <p:spPr>
          <a:xfrm>
            <a:off x="5745047" y="1792628"/>
            <a:ext cx="34465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 dirty="0"/>
              <a:t>Fixed Bid Project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ED2EF5E5-93C3-4F92-B128-C33B09256343}"/>
              </a:ext>
            </a:extLst>
          </p:cNvPr>
          <p:cNvSpPr/>
          <p:nvPr/>
        </p:nvSpPr>
        <p:spPr>
          <a:xfrm>
            <a:off x="6193061" y="2326940"/>
            <a:ext cx="1312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i="1" dirty="0"/>
              <a:t>2 Offshore Analysts 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FD732DED-30DC-496A-BEAB-C9BA6DB252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6235" y="2294195"/>
            <a:ext cx="548640" cy="511648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D07F97C3-7556-4F0B-8693-F39C6C42D321}"/>
              </a:ext>
            </a:extLst>
          </p:cNvPr>
          <p:cNvSpPr/>
          <p:nvPr/>
        </p:nvSpPr>
        <p:spPr>
          <a:xfrm>
            <a:off x="7973457" y="2304839"/>
            <a:ext cx="11414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Onsite Manger  </a:t>
            </a:r>
            <a:r>
              <a:rPr lang="en-US" sz="1200" dirty="0"/>
              <a:t>– 0.2 Billed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C0E66AC2-AFEA-40F7-A626-93FFC455A503}"/>
              </a:ext>
            </a:extLst>
          </p:cNvPr>
          <p:cNvSpPr/>
          <p:nvPr/>
        </p:nvSpPr>
        <p:spPr>
          <a:xfrm>
            <a:off x="5753197" y="3214320"/>
            <a:ext cx="34322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ea typeface="Segoe UI" panose="020B0502040204020203" pitchFamily="34" charset="0"/>
                <a:cs typeface="Segoe UI" panose="020B0502040204020203" pitchFamily="34" charset="0"/>
              </a:rPr>
              <a:t>£50k for 4 months (c. £12.5k per month)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945252A0-5B8F-4A29-AEAD-10D4FDB20756}"/>
              </a:ext>
            </a:extLst>
          </p:cNvPr>
          <p:cNvGrpSpPr/>
          <p:nvPr/>
        </p:nvGrpSpPr>
        <p:grpSpPr>
          <a:xfrm>
            <a:off x="5891409" y="5462880"/>
            <a:ext cx="568019" cy="680311"/>
            <a:chOff x="5835170" y="2632248"/>
            <a:chExt cx="568019" cy="680311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xmlns="" id="{B7887587-8650-4F39-B6BD-D10C3E3031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35170" y="2632248"/>
              <a:ext cx="547784" cy="318019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xmlns="" id="{84AAE908-0AFC-4AAA-8C38-C26F686A47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55405" y="2994540"/>
              <a:ext cx="547784" cy="318019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A0B11495-BCAD-434B-B8B9-A11E4A7CDFC8}"/>
              </a:ext>
            </a:extLst>
          </p:cNvPr>
          <p:cNvSpPr/>
          <p:nvPr/>
        </p:nvSpPr>
        <p:spPr>
          <a:xfrm>
            <a:off x="5758909" y="4951988"/>
            <a:ext cx="3446516" cy="146243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2535996B-C7D7-480E-ABA8-5887727D308A}"/>
              </a:ext>
            </a:extLst>
          </p:cNvPr>
          <p:cNvSpPr txBox="1"/>
          <p:nvPr/>
        </p:nvSpPr>
        <p:spPr>
          <a:xfrm>
            <a:off x="5094942" y="3983111"/>
            <a:ext cx="4774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/>
              <a:t>Option 3 - Support</a:t>
            </a:r>
            <a:endParaRPr lang="en-IN" sz="1600" b="1" i="1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42E5E45B-7DBB-4A1C-A1CA-D48BF429BCCB}"/>
              </a:ext>
            </a:extLst>
          </p:cNvPr>
          <p:cNvSpPr/>
          <p:nvPr/>
        </p:nvSpPr>
        <p:spPr>
          <a:xfrm>
            <a:off x="6055901" y="4413839"/>
            <a:ext cx="27942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 dirty="0"/>
              <a:t>LatentView can own maintenance &amp;  support across all streams 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CE068D55-9ECB-4817-9E93-889CCCA5F1C2}"/>
              </a:ext>
            </a:extLst>
          </p:cNvPr>
          <p:cNvSpPr/>
          <p:nvPr/>
        </p:nvSpPr>
        <p:spPr>
          <a:xfrm>
            <a:off x="5760287" y="5023508"/>
            <a:ext cx="34465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 dirty="0"/>
              <a:t>Renewable every 3 months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xmlns="" id="{A2E9490C-22AC-411F-A858-BBA364E6178E}"/>
              </a:ext>
            </a:extLst>
          </p:cNvPr>
          <p:cNvSpPr/>
          <p:nvPr/>
        </p:nvSpPr>
        <p:spPr>
          <a:xfrm>
            <a:off x="6208301" y="5557820"/>
            <a:ext cx="1312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i="1" dirty="0"/>
              <a:t>2 Offshore Analysts 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xmlns="" id="{1DEB7920-1FD4-452E-B458-2932D9079595}"/>
              </a:ext>
            </a:extLst>
          </p:cNvPr>
          <p:cNvSpPr/>
          <p:nvPr/>
        </p:nvSpPr>
        <p:spPr>
          <a:xfrm>
            <a:off x="7378014" y="5544559"/>
            <a:ext cx="16092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ea typeface="Segoe UI" panose="020B0502040204020203" pitchFamily="34" charset="0"/>
                <a:cs typeface="Segoe UI" panose="020B0502040204020203" pitchFamily="34" charset="0"/>
              </a:rPr>
              <a:t>£30k for 3 months (c. £10k per month)</a:t>
            </a:r>
          </a:p>
        </p:txBody>
      </p:sp>
    </p:spTree>
    <p:extLst>
      <p:ext uri="{BB962C8B-B14F-4D97-AF65-F5344CB8AC3E}">
        <p14:creationId xmlns:p14="http://schemas.microsoft.com/office/powerpoint/2010/main" val="1670197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Next Steps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2B1473CC-8DE1-4BDD-8E26-D3CE3E9947D2}"/>
              </a:ext>
            </a:extLst>
          </p:cNvPr>
          <p:cNvSpPr/>
          <p:nvPr/>
        </p:nvSpPr>
        <p:spPr>
          <a:xfrm>
            <a:off x="276666" y="696033"/>
            <a:ext cx="5241758" cy="58170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E6DE75C1-7E6E-492F-A5D7-417C3CA83771}"/>
              </a:ext>
            </a:extLst>
          </p:cNvPr>
          <p:cNvSpPr/>
          <p:nvPr/>
        </p:nvSpPr>
        <p:spPr>
          <a:xfrm>
            <a:off x="5648081" y="696033"/>
            <a:ext cx="6284615" cy="27765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B4A00E4-C238-4716-9E29-D03F8E240C70}"/>
              </a:ext>
            </a:extLst>
          </p:cNvPr>
          <p:cNvSpPr txBox="1"/>
          <p:nvPr/>
        </p:nvSpPr>
        <p:spPr>
          <a:xfrm>
            <a:off x="630128" y="716467"/>
            <a:ext cx="4774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u="sng" dirty="0"/>
              <a:t>Option 1 - Dev &amp; Support</a:t>
            </a:r>
            <a:endParaRPr lang="en-IN" sz="1600" b="1" i="1" u="sng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D5E4F4D0-BA25-4491-8615-1ED913002EFB}"/>
              </a:ext>
            </a:extLst>
          </p:cNvPr>
          <p:cNvSpPr/>
          <p:nvPr/>
        </p:nvSpPr>
        <p:spPr>
          <a:xfrm>
            <a:off x="5674896" y="3560053"/>
            <a:ext cx="6257800" cy="277657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2FE8546-8FBE-4D56-A691-90E5DBE2D0F8}"/>
              </a:ext>
            </a:extLst>
          </p:cNvPr>
          <p:cNvSpPr txBox="1"/>
          <p:nvPr/>
        </p:nvSpPr>
        <p:spPr>
          <a:xfrm>
            <a:off x="7076538" y="651760"/>
            <a:ext cx="4166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 i="1" u="sng"/>
            </a:lvl1pPr>
          </a:lstStyle>
          <a:p>
            <a:r>
              <a:rPr lang="en-US" sz="1600" dirty="0"/>
              <a:t>Option 2 – Development (Fixed Bid)</a:t>
            </a:r>
            <a:endParaRPr lang="en-IN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B9B0792-326E-409D-BAC2-0083AB7BDCC1}"/>
              </a:ext>
            </a:extLst>
          </p:cNvPr>
          <p:cNvSpPr txBox="1"/>
          <p:nvPr/>
        </p:nvSpPr>
        <p:spPr>
          <a:xfrm>
            <a:off x="6173787" y="3523472"/>
            <a:ext cx="5545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 i="1" u="sng"/>
            </a:lvl1pPr>
          </a:lstStyle>
          <a:p>
            <a:r>
              <a:rPr lang="en-US" sz="1600" dirty="0"/>
              <a:t>Option 3 – Support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F5732372-055C-43F7-ADF5-71A921B6B90B}"/>
              </a:ext>
            </a:extLst>
          </p:cNvPr>
          <p:cNvSpPr/>
          <p:nvPr/>
        </p:nvSpPr>
        <p:spPr>
          <a:xfrm>
            <a:off x="276666" y="1373412"/>
            <a:ext cx="52417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/>
              <a:t>LatentView can own the support for all streams with development for one of the streams chosen (Option to renew every 3 mths)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1DA18317-6967-4D1A-91E1-D2616FCCDB31}"/>
              </a:ext>
            </a:extLst>
          </p:cNvPr>
          <p:cNvSpPr/>
          <p:nvPr/>
        </p:nvSpPr>
        <p:spPr>
          <a:xfrm>
            <a:off x="5870334" y="951361"/>
            <a:ext cx="6215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/>
              <a:t>LatentView can own the development across two focused streams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4B95D7BA-381A-4543-A781-0B5E8985AD47}"/>
              </a:ext>
            </a:extLst>
          </p:cNvPr>
          <p:cNvSpPr/>
          <p:nvPr/>
        </p:nvSpPr>
        <p:spPr>
          <a:xfrm>
            <a:off x="5465526" y="3841490"/>
            <a:ext cx="67264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/>
              <a:t>LatentView can own the support across all streams (Option to renew every 3 mths)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2EC64F45-1686-496D-ADB3-03BABE5A6D85}"/>
              </a:ext>
            </a:extLst>
          </p:cNvPr>
          <p:cNvCxnSpPr>
            <a:cxnSpLocks/>
          </p:cNvCxnSpPr>
          <p:nvPr/>
        </p:nvCxnSpPr>
        <p:spPr>
          <a:xfrm flipV="1">
            <a:off x="630128" y="1932065"/>
            <a:ext cx="4448507" cy="668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50BBFADC-220C-4D0A-8E22-F30E421A2AC7}"/>
              </a:ext>
            </a:extLst>
          </p:cNvPr>
          <p:cNvCxnSpPr/>
          <p:nvPr/>
        </p:nvCxnSpPr>
        <p:spPr>
          <a:xfrm flipV="1">
            <a:off x="86496" y="3294972"/>
            <a:ext cx="5545543" cy="4050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4472EE8E-508F-430C-955E-D940CCC3FFAA}"/>
              </a:ext>
            </a:extLst>
          </p:cNvPr>
          <p:cNvCxnSpPr>
            <a:cxnSpLocks/>
          </p:cNvCxnSpPr>
          <p:nvPr/>
        </p:nvCxnSpPr>
        <p:spPr>
          <a:xfrm flipV="1">
            <a:off x="260624" y="5077905"/>
            <a:ext cx="5225716" cy="1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6BDBA90B-88C6-4552-B609-C8ABC3E5CAD2}"/>
              </a:ext>
            </a:extLst>
          </p:cNvPr>
          <p:cNvSpPr/>
          <p:nvPr/>
        </p:nvSpPr>
        <p:spPr>
          <a:xfrm>
            <a:off x="330611" y="5530879"/>
            <a:ext cx="523644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>
                <a:ea typeface="Segoe UI" panose="020B0502040204020203" pitchFamily="34" charset="0"/>
                <a:cs typeface="Segoe UI" panose="020B0502040204020203" pitchFamily="34" charset="0"/>
              </a:rPr>
              <a:t>Proposed steps for </a:t>
            </a:r>
            <a:r>
              <a:rPr lang="en-GB" sz="1400" b="1" i="1" dirty="0">
                <a:ea typeface="Segoe UI" panose="020B0502040204020203" pitchFamily="34" charset="0"/>
                <a:cs typeface="Segoe UI" panose="020B0502040204020203" pitchFamily="34" charset="0"/>
              </a:rPr>
              <a:t>3 months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b="1" i="1" dirty="0">
                <a:ea typeface="Segoe UI" panose="020B0502040204020203" pitchFamily="34" charset="0"/>
                <a:cs typeface="Segoe UI" panose="020B0502040204020203" pitchFamily="34" charset="0"/>
              </a:rPr>
              <a:t>£75k for 3 months</a:t>
            </a:r>
            <a:r>
              <a:rPr lang="en-GB" sz="1400" i="1" dirty="0">
                <a:ea typeface="Segoe UI" panose="020B0502040204020203" pitchFamily="34" charset="0"/>
                <a:cs typeface="Segoe UI" panose="020B0502040204020203" pitchFamily="34" charset="0"/>
              </a:rPr>
              <a:t> (c. £25k per month)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i="1" dirty="0">
                <a:ea typeface="Segoe UI" panose="020B0502040204020203" pitchFamily="34" charset="0"/>
                <a:cs typeface="Segoe UI" panose="020B0502040204020203" pitchFamily="34" charset="0"/>
              </a:rPr>
              <a:t>17% discount from the existing pricing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B3A9790C-F412-430A-8E46-51832FA6D1D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77" y="2490244"/>
            <a:ext cx="548640" cy="511648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555A9A32-9854-407D-9A93-A33C67174183}"/>
              </a:ext>
            </a:extLst>
          </p:cNvPr>
          <p:cNvSpPr/>
          <p:nvPr/>
        </p:nvSpPr>
        <p:spPr>
          <a:xfrm>
            <a:off x="3651384" y="2385568"/>
            <a:ext cx="180795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 dirty="0"/>
              <a:t>3 Offshore Analysts </a:t>
            </a:r>
          </a:p>
          <a:p>
            <a:pPr algn="ctr"/>
            <a:r>
              <a:rPr lang="en-US" sz="1400" dirty="0"/>
              <a:t>for development &amp; dashboard refresh</a:t>
            </a:r>
            <a:endParaRPr lang="en-IN" sz="14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0BABBA63-D44F-45D3-9D59-1DBE34A50E8F}"/>
              </a:ext>
            </a:extLst>
          </p:cNvPr>
          <p:cNvGrpSpPr/>
          <p:nvPr/>
        </p:nvGrpSpPr>
        <p:grpSpPr>
          <a:xfrm>
            <a:off x="2604440" y="2527401"/>
            <a:ext cx="1017885" cy="606634"/>
            <a:chOff x="2966453" y="3259655"/>
            <a:chExt cx="1019475" cy="751876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xmlns="" id="{28C56531-FF7C-4964-B982-09755957C3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66453" y="3259655"/>
              <a:ext cx="548640" cy="39416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xmlns="" id="{59D6F594-7FED-482C-8D84-563170E3FB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437288" y="3270881"/>
              <a:ext cx="548640" cy="39416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xmlns="" id="{A61A663D-A9F0-4055-90B1-7022DFB1F8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78558" y="3617371"/>
              <a:ext cx="548640" cy="394160"/>
            </a:xfrm>
            <a:prstGeom prst="rect">
              <a:avLst/>
            </a:prstGeom>
          </p:spPr>
        </p:pic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0E257D29-622B-499F-9D66-D7C22615ACEE}"/>
              </a:ext>
            </a:extLst>
          </p:cNvPr>
          <p:cNvCxnSpPr>
            <a:cxnSpLocks/>
          </p:cNvCxnSpPr>
          <p:nvPr/>
        </p:nvCxnSpPr>
        <p:spPr>
          <a:xfrm>
            <a:off x="2490301" y="2465409"/>
            <a:ext cx="0" cy="740917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AE9EA9E2-6CBD-499C-B9BD-920C911ADE56}"/>
              </a:ext>
            </a:extLst>
          </p:cNvPr>
          <p:cNvSpPr/>
          <p:nvPr/>
        </p:nvSpPr>
        <p:spPr>
          <a:xfrm>
            <a:off x="910009" y="2485516"/>
            <a:ext cx="13064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Onsite Manger  </a:t>
            </a:r>
            <a:r>
              <a:rPr lang="en-US" sz="1400" dirty="0"/>
              <a:t>– 1 Billed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A81CFE33-7706-49CA-85BA-E64495E4D1B7}"/>
              </a:ext>
            </a:extLst>
          </p:cNvPr>
          <p:cNvSpPr txBox="1"/>
          <p:nvPr/>
        </p:nvSpPr>
        <p:spPr>
          <a:xfrm>
            <a:off x="510197" y="1943577"/>
            <a:ext cx="4774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u="sng" dirty="0"/>
              <a:t>Team Structure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1A539CA9-DE51-4686-8777-F5AC85C556EF}"/>
              </a:ext>
            </a:extLst>
          </p:cNvPr>
          <p:cNvSpPr/>
          <p:nvPr/>
        </p:nvSpPr>
        <p:spPr>
          <a:xfrm>
            <a:off x="308256" y="3722641"/>
            <a:ext cx="56433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Regular refresh of </a:t>
            </a:r>
            <a:r>
              <a:rPr lang="en-US" sz="1400" b="1" i="1" dirty="0"/>
              <a:t>all streams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Choose &amp; execute next steps on one of the selected streams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5F9FA280-0A47-40E4-9129-DF0CA4F76B25}"/>
              </a:ext>
            </a:extLst>
          </p:cNvPr>
          <p:cNvSpPr txBox="1"/>
          <p:nvPr/>
        </p:nvSpPr>
        <p:spPr>
          <a:xfrm>
            <a:off x="308262" y="3373916"/>
            <a:ext cx="4774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u="sng" dirty="0"/>
              <a:t>Project Tasks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6F33E35A-B18B-4CEF-B221-2310E7AA8ABC}"/>
              </a:ext>
            </a:extLst>
          </p:cNvPr>
          <p:cNvSpPr/>
          <p:nvPr/>
        </p:nvSpPr>
        <p:spPr>
          <a:xfrm>
            <a:off x="2542409" y="4255500"/>
            <a:ext cx="23309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UKW Focus Funds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Brand Reputation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Client Retention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703D004C-1177-47C2-A930-3D64F2FF6FEE}"/>
              </a:ext>
            </a:extLst>
          </p:cNvPr>
          <p:cNvSpPr/>
          <p:nvPr/>
        </p:nvSpPr>
        <p:spPr>
          <a:xfrm>
            <a:off x="185348" y="4280127"/>
            <a:ext cx="242857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Marketing KPI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UKW Targeting &amp; UKW Reporting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D5F5F671-2815-4D82-99C6-0FD43E4C350E}"/>
              </a:ext>
            </a:extLst>
          </p:cNvPr>
          <p:cNvSpPr txBox="1"/>
          <p:nvPr/>
        </p:nvSpPr>
        <p:spPr>
          <a:xfrm>
            <a:off x="428989" y="5082718"/>
            <a:ext cx="4774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u="sng" dirty="0"/>
              <a:t>Pricing &amp; Timelines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E3263B8C-4CF6-4F3E-97A2-00656F02BBD9}"/>
              </a:ext>
            </a:extLst>
          </p:cNvPr>
          <p:cNvSpPr/>
          <p:nvPr/>
        </p:nvSpPr>
        <p:spPr>
          <a:xfrm>
            <a:off x="5880149" y="2854230"/>
            <a:ext cx="37465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ea typeface="Segoe UI" panose="020B0502040204020203" pitchFamily="34" charset="0"/>
                <a:cs typeface="Segoe UI" panose="020B0502040204020203" pitchFamily="34" charset="0"/>
              </a:rPr>
              <a:t>Proposed steps </a:t>
            </a:r>
            <a:r>
              <a:rPr lang="en-US" sz="1400" b="1" i="1" dirty="0"/>
              <a:t>for 4 month period - Fixed</a:t>
            </a:r>
            <a:endParaRPr lang="en-US" sz="14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i="1" dirty="0">
                <a:ea typeface="Segoe UI" panose="020B0502040204020203" pitchFamily="34" charset="0"/>
                <a:cs typeface="Segoe UI" panose="020B0502040204020203" pitchFamily="34" charset="0"/>
              </a:rPr>
              <a:t>£60k for 4 months ( c. £15k per month)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A8B169BE-8314-4848-8805-032C95D04908}"/>
              </a:ext>
            </a:extLst>
          </p:cNvPr>
          <p:cNvSpPr txBox="1"/>
          <p:nvPr/>
        </p:nvSpPr>
        <p:spPr>
          <a:xfrm>
            <a:off x="6277029" y="2485046"/>
            <a:ext cx="2314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u="sng" dirty="0"/>
              <a:t>Pricing &amp; Timelines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3281A87-53A9-425F-A70E-4529B5F112C3}"/>
              </a:ext>
            </a:extLst>
          </p:cNvPr>
          <p:cNvCxnSpPr>
            <a:cxnSpLocks/>
          </p:cNvCxnSpPr>
          <p:nvPr/>
        </p:nvCxnSpPr>
        <p:spPr>
          <a:xfrm>
            <a:off x="9384238" y="1551020"/>
            <a:ext cx="0" cy="1764204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26161194-5BDC-40FC-9C06-3BD2A2E75FD7}"/>
              </a:ext>
            </a:extLst>
          </p:cNvPr>
          <p:cNvCxnSpPr>
            <a:cxnSpLocks/>
          </p:cNvCxnSpPr>
          <p:nvPr/>
        </p:nvCxnSpPr>
        <p:spPr>
          <a:xfrm flipV="1">
            <a:off x="6200829" y="1226388"/>
            <a:ext cx="5466501" cy="21671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2B5E4D35-D28E-410C-AE92-7812D5851432}"/>
              </a:ext>
            </a:extLst>
          </p:cNvPr>
          <p:cNvSpPr txBox="1"/>
          <p:nvPr/>
        </p:nvSpPr>
        <p:spPr>
          <a:xfrm>
            <a:off x="6546051" y="1274170"/>
            <a:ext cx="1711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u="sng" dirty="0"/>
              <a:t>Team Structure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xmlns="" id="{7911D6E9-D13A-462F-B179-DA95F7183A3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3265" y="1749369"/>
            <a:ext cx="487665" cy="511648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D5116241-8604-42EF-82E2-2C9AD73501C7}"/>
              </a:ext>
            </a:extLst>
          </p:cNvPr>
          <p:cNvSpPr/>
          <p:nvPr/>
        </p:nvSpPr>
        <p:spPr>
          <a:xfrm>
            <a:off x="6146885" y="1721165"/>
            <a:ext cx="13860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Onsite Manger  </a:t>
            </a:r>
          </a:p>
          <a:p>
            <a:pPr algn="ctr"/>
            <a:r>
              <a:rPr lang="en-US" sz="1400" dirty="0"/>
              <a:t>(50% billed)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9DCB1794-BFCA-4361-88C8-5E05D0F0089C}"/>
              </a:ext>
            </a:extLst>
          </p:cNvPr>
          <p:cNvGrpSpPr/>
          <p:nvPr/>
        </p:nvGrpSpPr>
        <p:grpSpPr>
          <a:xfrm>
            <a:off x="7644229" y="1625813"/>
            <a:ext cx="568019" cy="680311"/>
            <a:chOff x="5835170" y="2632248"/>
            <a:chExt cx="568019" cy="680311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xmlns="" id="{ED5A2D1C-AE57-47D3-B4E6-3DBAA22BF7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35170" y="2632248"/>
              <a:ext cx="547784" cy="318019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xmlns="" id="{805E95A6-E1D1-465E-BFE6-9D813DEE5A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55405" y="2994540"/>
              <a:ext cx="547784" cy="318019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35419144-2E17-4601-831C-573426FE550C}"/>
              </a:ext>
            </a:extLst>
          </p:cNvPr>
          <p:cNvSpPr/>
          <p:nvPr/>
        </p:nvSpPr>
        <p:spPr>
          <a:xfrm>
            <a:off x="8026000" y="1757782"/>
            <a:ext cx="13076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 dirty="0"/>
              <a:t>2 Offshore Analysts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6D216EF2-135A-456B-9CD2-4AC87D7720A7}"/>
              </a:ext>
            </a:extLst>
          </p:cNvPr>
          <p:cNvSpPr txBox="1"/>
          <p:nvPr/>
        </p:nvSpPr>
        <p:spPr>
          <a:xfrm>
            <a:off x="9750915" y="1273956"/>
            <a:ext cx="16426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u="sng" dirty="0"/>
              <a:t>Project Tasks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36A20022-7546-4C4A-B5CB-BC1CC68EB3C9}"/>
              </a:ext>
            </a:extLst>
          </p:cNvPr>
          <p:cNvSpPr/>
          <p:nvPr/>
        </p:nvSpPr>
        <p:spPr>
          <a:xfrm>
            <a:off x="9417632" y="1651626"/>
            <a:ext cx="242409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1" dirty="0"/>
              <a:t>Brand reputation – Other language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Data Extraction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Theme Modelling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Dashboard building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1" dirty="0"/>
              <a:t>Client Retention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Data Prep &amp; Model rebuilding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xmlns="" id="{1A94C048-0D99-4C8D-8F8E-C46BF2E30718}"/>
              </a:ext>
            </a:extLst>
          </p:cNvPr>
          <p:cNvCxnSpPr>
            <a:cxnSpLocks/>
          </p:cNvCxnSpPr>
          <p:nvPr/>
        </p:nvCxnSpPr>
        <p:spPr>
          <a:xfrm>
            <a:off x="7513441" y="1635237"/>
            <a:ext cx="0" cy="740917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xmlns="" id="{A8DC112C-6521-48E8-B8F9-AC1D05BCEB45}"/>
              </a:ext>
            </a:extLst>
          </p:cNvPr>
          <p:cNvCxnSpPr>
            <a:cxnSpLocks/>
          </p:cNvCxnSpPr>
          <p:nvPr/>
        </p:nvCxnSpPr>
        <p:spPr>
          <a:xfrm>
            <a:off x="5857144" y="2453490"/>
            <a:ext cx="3507276" cy="9936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xmlns="" id="{D73DB091-53E5-437B-9981-847C7E19DDC5}"/>
              </a:ext>
            </a:extLst>
          </p:cNvPr>
          <p:cNvSpPr/>
          <p:nvPr/>
        </p:nvSpPr>
        <p:spPr>
          <a:xfrm>
            <a:off x="5890244" y="5749342"/>
            <a:ext cx="37465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ea typeface="Segoe UI" panose="020B0502040204020203" pitchFamily="34" charset="0"/>
                <a:cs typeface="Segoe UI" panose="020B0502040204020203" pitchFamily="34" charset="0"/>
              </a:rPr>
              <a:t>Support for </a:t>
            </a:r>
            <a:r>
              <a:rPr lang="en-US" sz="1400" b="1" dirty="0">
                <a:ea typeface="Segoe UI" panose="020B0502040204020203" pitchFamily="34" charset="0"/>
                <a:cs typeface="Segoe UI" panose="020B0502040204020203" pitchFamily="34" charset="0"/>
              </a:rPr>
              <a:t>next 3 months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i="1" dirty="0">
                <a:ea typeface="Segoe UI" panose="020B0502040204020203" pitchFamily="34" charset="0"/>
                <a:cs typeface="Segoe UI" panose="020B0502040204020203" pitchFamily="34" charset="0"/>
              </a:rPr>
              <a:t>£30k for 3 months (c. £10k/ month)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xmlns="" id="{936C2B23-270F-4E22-9598-605C78C6C5E9}"/>
              </a:ext>
            </a:extLst>
          </p:cNvPr>
          <p:cNvSpPr txBox="1"/>
          <p:nvPr/>
        </p:nvSpPr>
        <p:spPr>
          <a:xfrm>
            <a:off x="6226164" y="5410638"/>
            <a:ext cx="2314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u="sng" dirty="0"/>
              <a:t>Pricing &amp; Timelines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xmlns="" id="{71B1EBFF-CB88-4AE8-9252-44D7FA792836}"/>
              </a:ext>
            </a:extLst>
          </p:cNvPr>
          <p:cNvCxnSpPr>
            <a:cxnSpLocks/>
          </p:cNvCxnSpPr>
          <p:nvPr/>
        </p:nvCxnSpPr>
        <p:spPr>
          <a:xfrm>
            <a:off x="9409573" y="4461372"/>
            <a:ext cx="0" cy="176420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xmlns="" id="{36B6987F-4F55-4B9D-86E4-902CFFC46C7C}"/>
              </a:ext>
            </a:extLst>
          </p:cNvPr>
          <p:cNvCxnSpPr>
            <a:cxnSpLocks/>
          </p:cNvCxnSpPr>
          <p:nvPr/>
        </p:nvCxnSpPr>
        <p:spPr>
          <a:xfrm flipV="1">
            <a:off x="6226164" y="4136740"/>
            <a:ext cx="5466501" cy="2167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xmlns="" id="{2D0A8DA8-30B6-4EBA-ADE2-B67747A77E92}"/>
              </a:ext>
            </a:extLst>
          </p:cNvPr>
          <p:cNvSpPr txBox="1"/>
          <p:nvPr/>
        </p:nvSpPr>
        <p:spPr>
          <a:xfrm>
            <a:off x="6571386" y="4169282"/>
            <a:ext cx="1711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u="sng" dirty="0"/>
              <a:t>Team Structure</a:t>
            </a: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xmlns="" id="{E2FBF9C6-2EEB-4A8D-857D-8DDA06C7F4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6885" y="4656132"/>
            <a:ext cx="852709" cy="495045"/>
          </a:xfrm>
          <a:prstGeom prst="rect">
            <a:avLst/>
          </a:prstGeom>
        </p:spPr>
      </p:pic>
      <p:sp>
        <p:nvSpPr>
          <p:cNvPr id="120" name="Rectangle 119">
            <a:extLst>
              <a:ext uri="{FF2B5EF4-FFF2-40B4-BE49-F238E27FC236}">
                <a16:creationId xmlns:a16="http://schemas.microsoft.com/office/drawing/2014/main" xmlns="" id="{BB9F9E0C-3780-4780-82EE-73A0376846DB}"/>
              </a:ext>
            </a:extLst>
          </p:cNvPr>
          <p:cNvSpPr/>
          <p:nvPr/>
        </p:nvSpPr>
        <p:spPr>
          <a:xfrm>
            <a:off x="7087237" y="4672821"/>
            <a:ext cx="1850876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i="1" dirty="0"/>
              <a:t>2 Offshore Analysts </a:t>
            </a:r>
          </a:p>
          <a:p>
            <a:pPr algn="ctr"/>
            <a:r>
              <a:rPr lang="en-US" sz="1400" dirty="0"/>
              <a:t>for refresh</a:t>
            </a:r>
            <a:endParaRPr lang="en-IN" sz="14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FFBA4E5F-CBA3-473A-9C1F-BB8E9CFB16C0}"/>
              </a:ext>
            </a:extLst>
          </p:cNvPr>
          <p:cNvSpPr txBox="1"/>
          <p:nvPr/>
        </p:nvSpPr>
        <p:spPr>
          <a:xfrm>
            <a:off x="9776250" y="4138588"/>
            <a:ext cx="16426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u="sng" dirty="0"/>
              <a:t>Project Tasks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xmlns="" id="{DB9D508F-908E-473B-8E89-6F61BE00A915}"/>
              </a:ext>
            </a:extLst>
          </p:cNvPr>
          <p:cNvSpPr/>
          <p:nvPr/>
        </p:nvSpPr>
        <p:spPr>
          <a:xfrm>
            <a:off x="9429380" y="4489622"/>
            <a:ext cx="243200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Monthly / Weekly refresh of all streams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Marketing KPI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UKW Targeting &amp; UKW Reporting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UKW Focus Funds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Brand Reputation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Client Retention</a:t>
            </a:r>
            <a:endParaRPr lang="en-US" sz="1400" i="1" dirty="0"/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xmlns="" id="{E27B4EC3-AF46-4100-9988-1EF95117FBD5}"/>
              </a:ext>
            </a:extLst>
          </p:cNvPr>
          <p:cNvCxnSpPr>
            <a:cxnSpLocks/>
          </p:cNvCxnSpPr>
          <p:nvPr/>
        </p:nvCxnSpPr>
        <p:spPr>
          <a:xfrm>
            <a:off x="5882479" y="5363842"/>
            <a:ext cx="3507276" cy="993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401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Next Steps – Option 2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2B1473CC-8DE1-4BDD-8E26-D3CE3E9947D2}"/>
              </a:ext>
            </a:extLst>
          </p:cNvPr>
          <p:cNvSpPr/>
          <p:nvPr/>
        </p:nvSpPr>
        <p:spPr>
          <a:xfrm>
            <a:off x="276666" y="696033"/>
            <a:ext cx="5241758" cy="58170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E6DE75C1-7E6E-492F-A5D7-417C3CA83771}"/>
              </a:ext>
            </a:extLst>
          </p:cNvPr>
          <p:cNvSpPr/>
          <p:nvPr/>
        </p:nvSpPr>
        <p:spPr>
          <a:xfrm>
            <a:off x="5648081" y="696033"/>
            <a:ext cx="6284615" cy="27765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B4A00E4-C238-4716-9E29-D03F8E240C70}"/>
              </a:ext>
            </a:extLst>
          </p:cNvPr>
          <p:cNvSpPr txBox="1"/>
          <p:nvPr/>
        </p:nvSpPr>
        <p:spPr>
          <a:xfrm>
            <a:off x="630128" y="716467"/>
            <a:ext cx="4774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u="sng" dirty="0"/>
              <a:t>Option 1 - Dev &amp; Support</a:t>
            </a:r>
            <a:endParaRPr lang="en-IN" sz="1600" b="1" i="1" u="sng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D5E4F4D0-BA25-4491-8615-1ED913002EFB}"/>
              </a:ext>
            </a:extLst>
          </p:cNvPr>
          <p:cNvSpPr/>
          <p:nvPr/>
        </p:nvSpPr>
        <p:spPr>
          <a:xfrm>
            <a:off x="5674896" y="3560053"/>
            <a:ext cx="6257800" cy="277657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2FE8546-8FBE-4D56-A691-90E5DBE2D0F8}"/>
              </a:ext>
            </a:extLst>
          </p:cNvPr>
          <p:cNvSpPr txBox="1"/>
          <p:nvPr/>
        </p:nvSpPr>
        <p:spPr>
          <a:xfrm>
            <a:off x="7076538" y="651760"/>
            <a:ext cx="4166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 i="1" u="sng"/>
            </a:lvl1pPr>
          </a:lstStyle>
          <a:p>
            <a:r>
              <a:rPr lang="en-US" sz="1600" dirty="0"/>
              <a:t>Option 2 – Development (Fixed Bid)</a:t>
            </a:r>
            <a:endParaRPr lang="en-IN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B9B0792-326E-409D-BAC2-0083AB7BDCC1}"/>
              </a:ext>
            </a:extLst>
          </p:cNvPr>
          <p:cNvSpPr txBox="1"/>
          <p:nvPr/>
        </p:nvSpPr>
        <p:spPr>
          <a:xfrm>
            <a:off x="6173787" y="3523472"/>
            <a:ext cx="5545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 i="1" u="sng"/>
            </a:lvl1pPr>
          </a:lstStyle>
          <a:p>
            <a:r>
              <a:rPr lang="en-US" sz="1600" dirty="0"/>
              <a:t>Option 3 – Support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F5732372-055C-43F7-ADF5-71A921B6B90B}"/>
              </a:ext>
            </a:extLst>
          </p:cNvPr>
          <p:cNvSpPr/>
          <p:nvPr/>
        </p:nvSpPr>
        <p:spPr>
          <a:xfrm>
            <a:off x="276666" y="1373412"/>
            <a:ext cx="52417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/>
              <a:t>LatentView can own the support for all streams with development for one of the streams chosen (Option to renew every 3 mths)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1DA18317-6967-4D1A-91E1-D2616FCCDB31}"/>
              </a:ext>
            </a:extLst>
          </p:cNvPr>
          <p:cNvSpPr/>
          <p:nvPr/>
        </p:nvSpPr>
        <p:spPr>
          <a:xfrm>
            <a:off x="5870334" y="951361"/>
            <a:ext cx="6215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/>
              <a:t>LatentView can own the development across two focused streams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4B95D7BA-381A-4543-A781-0B5E8985AD47}"/>
              </a:ext>
            </a:extLst>
          </p:cNvPr>
          <p:cNvSpPr/>
          <p:nvPr/>
        </p:nvSpPr>
        <p:spPr>
          <a:xfrm>
            <a:off x="5465526" y="3841490"/>
            <a:ext cx="67264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/>
              <a:t>LatentView can own the support across all streams (Option to renew every 3 mths)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2EC64F45-1686-496D-ADB3-03BABE5A6D85}"/>
              </a:ext>
            </a:extLst>
          </p:cNvPr>
          <p:cNvCxnSpPr>
            <a:cxnSpLocks/>
          </p:cNvCxnSpPr>
          <p:nvPr/>
        </p:nvCxnSpPr>
        <p:spPr>
          <a:xfrm flipV="1">
            <a:off x="630128" y="1932065"/>
            <a:ext cx="4448507" cy="668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50BBFADC-220C-4D0A-8E22-F30E421A2AC7}"/>
              </a:ext>
            </a:extLst>
          </p:cNvPr>
          <p:cNvCxnSpPr/>
          <p:nvPr/>
        </p:nvCxnSpPr>
        <p:spPr>
          <a:xfrm flipV="1">
            <a:off x="86496" y="3294972"/>
            <a:ext cx="5545543" cy="4050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4472EE8E-508F-430C-955E-D940CCC3FFAA}"/>
              </a:ext>
            </a:extLst>
          </p:cNvPr>
          <p:cNvCxnSpPr>
            <a:cxnSpLocks/>
          </p:cNvCxnSpPr>
          <p:nvPr/>
        </p:nvCxnSpPr>
        <p:spPr>
          <a:xfrm flipV="1">
            <a:off x="260624" y="5077905"/>
            <a:ext cx="5225716" cy="1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6BDBA90B-88C6-4552-B609-C8ABC3E5CAD2}"/>
              </a:ext>
            </a:extLst>
          </p:cNvPr>
          <p:cNvSpPr/>
          <p:nvPr/>
        </p:nvSpPr>
        <p:spPr>
          <a:xfrm>
            <a:off x="330611" y="5530879"/>
            <a:ext cx="52364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>
                <a:ea typeface="Segoe UI" panose="020B0502040204020203" pitchFamily="34" charset="0"/>
                <a:cs typeface="Segoe UI" panose="020B0502040204020203" pitchFamily="34" charset="0"/>
              </a:rPr>
              <a:t>Proposed steps for </a:t>
            </a:r>
            <a:r>
              <a:rPr lang="en-GB" sz="1400" b="1" i="1" dirty="0">
                <a:ea typeface="Segoe UI" panose="020B0502040204020203" pitchFamily="34" charset="0"/>
                <a:cs typeface="Segoe UI" panose="020B0502040204020203" pitchFamily="34" charset="0"/>
              </a:rPr>
              <a:t>3 months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b="1" i="1" dirty="0">
                <a:ea typeface="Segoe UI" panose="020B0502040204020203" pitchFamily="34" charset="0"/>
                <a:cs typeface="Segoe UI" panose="020B0502040204020203" pitchFamily="34" charset="0"/>
              </a:rPr>
              <a:t>£48k for 3 months</a:t>
            </a:r>
            <a:r>
              <a:rPr lang="en-GB" sz="1400" i="1" dirty="0">
                <a:ea typeface="Segoe UI" panose="020B0502040204020203" pitchFamily="34" charset="0"/>
                <a:cs typeface="Segoe UI" panose="020B0502040204020203" pitchFamily="34" charset="0"/>
              </a:rPr>
              <a:t> (c. £16k per month)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B3A9790C-F412-430A-8E46-51832FA6D1D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77" y="2490244"/>
            <a:ext cx="548640" cy="511648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555A9A32-9854-407D-9A93-A33C67174183}"/>
              </a:ext>
            </a:extLst>
          </p:cNvPr>
          <p:cNvSpPr/>
          <p:nvPr/>
        </p:nvSpPr>
        <p:spPr>
          <a:xfrm>
            <a:off x="3651384" y="2385568"/>
            <a:ext cx="180795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 dirty="0"/>
              <a:t>3 Offshore Analysts </a:t>
            </a:r>
          </a:p>
          <a:p>
            <a:pPr algn="ctr"/>
            <a:r>
              <a:rPr lang="en-US" sz="1400" dirty="0"/>
              <a:t>for development &amp; dashboard refresh</a:t>
            </a:r>
            <a:endParaRPr lang="en-IN" sz="14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0BABBA63-D44F-45D3-9D59-1DBE34A50E8F}"/>
              </a:ext>
            </a:extLst>
          </p:cNvPr>
          <p:cNvGrpSpPr/>
          <p:nvPr/>
        </p:nvGrpSpPr>
        <p:grpSpPr>
          <a:xfrm>
            <a:off x="2604440" y="2527401"/>
            <a:ext cx="1017885" cy="606634"/>
            <a:chOff x="2966453" y="3259655"/>
            <a:chExt cx="1019475" cy="751876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xmlns="" id="{28C56531-FF7C-4964-B982-09755957C3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66453" y="3259655"/>
              <a:ext cx="548640" cy="39416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xmlns="" id="{59D6F594-7FED-482C-8D84-563170E3FB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437288" y="3270881"/>
              <a:ext cx="548640" cy="39416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xmlns="" id="{A61A663D-A9F0-4055-90B1-7022DFB1F8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78558" y="3617371"/>
              <a:ext cx="548640" cy="394160"/>
            </a:xfrm>
            <a:prstGeom prst="rect">
              <a:avLst/>
            </a:prstGeom>
          </p:spPr>
        </p:pic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0E257D29-622B-499F-9D66-D7C22615ACEE}"/>
              </a:ext>
            </a:extLst>
          </p:cNvPr>
          <p:cNvCxnSpPr>
            <a:cxnSpLocks/>
          </p:cNvCxnSpPr>
          <p:nvPr/>
        </p:nvCxnSpPr>
        <p:spPr>
          <a:xfrm>
            <a:off x="2490301" y="2465409"/>
            <a:ext cx="0" cy="740917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AE9EA9E2-6CBD-499C-B9BD-920C911ADE56}"/>
              </a:ext>
            </a:extLst>
          </p:cNvPr>
          <p:cNvSpPr/>
          <p:nvPr/>
        </p:nvSpPr>
        <p:spPr>
          <a:xfrm>
            <a:off x="910009" y="2485516"/>
            <a:ext cx="13064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Onsite Manger  </a:t>
            </a:r>
            <a:r>
              <a:rPr lang="en-US" sz="1400" dirty="0"/>
              <a:t>– 0.2 Billed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A81CFE33-7706-49CA-85BA-E64495E4D1B7}"/>
              </a:ext>
            </a:extLst>
          </p:cNvPr>
          <p:cNvSpPr txBox="1"/>
          <p:nvPr/>
        </p:nvSpPr>
        <p:spPr>
          <a:xfrm>
            <a:off x="510197" y="1943577"/>
            <a:ext cx="4774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u="sng" dirty="0"/>
              <a:t>Team Structure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1A539CA9-DE51-4686-8777-F5AC85C556EF}"/>
              </a:ext>
            </a:extLst>
          </p:cNvPr>
          <p:cNvSpPr/>
          <p:nvPr/>
        </p:nvSpPr>
        <p:spPr>
          <a:xfrm>
            <a:off x="308256" y="3722641"/>
            <a:ext cx="56433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Regular refresh of </a:t>
            </a:r>
            <a:r>
              <a:rPr lang="en-US" sz="1400" b="1" i="1" dirty="0"/>
              <a:t>all streams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Choose &amp; execute next steps on one of the selected streams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5F9FA280-0A47-40E4-9129-DF0CA4F76B25}"/>
              </a:ext>
            </a:extLst>
          </p:cNvPr>
          <p:cNvSpPr txBox="1"/>
          <p:nvPr/>
        </p:nvSpPr>
        <p:spPr>
          <a:xfrm>
            <a:off x="308262" y="3373916"/>
            <a:ext cx="4774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u="sng" dirty="0"/>
              <a:t>Project Tasks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6F33E35A-B18B-4CEF-B221-2310E7AA8ABC}"/>
              </a:ext>
            </a:extLst>
          </p:cNvPr>
          <p:cNvSpPr/>
          <p:nvPr/>
        </p:nvSpPr>
        <p:spPr>
          <a:xfrm>
            <a:off x="2542409" y="4255500"/>
            <a:ext cx="23309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UKW Focus Funds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Brand Reputation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Client Retention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703D004C-1177-47C2-A930-3D64F2FF6FEE}"/>
              </a:ext>
            </a:extLst>
          </p:cNvPr>
          <p:cNvSpPr/>
          <p:nvPr/>
        </p:nvSpPr>
        <p:spPr>
          <a:xfrm>
            <a:off x="185348" y="4280127"/>
            <a:ext cx="242857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Marketing KPI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UKW Targeting &amp; UKW Reporting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D5F5F671-2815-4D82-99C6-0FD43E4C350E}"/>
              </a:ext>
            </a:extLst>
          </p:cNvPr>
          <p:cNvSpPr txBox="1"/>
          <p:nvPr/>
        </p:nvSpPr>
        <p:spPr>
          <a:xfrm>
            <a:off x="428989" y="5082718"/>
            <a:ext cx="4774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u="sng" dirty="0"/>
              <a:t>Pricing &amp; Timelines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E3263B8C-4CF6-4F3E-97A2-00656F02BBD9}"/>
              </a:ext>
            </a:extLst>
          </p:cNvPr>
          <p:cNvSpPr/>
          <p:nvPr/>
        </p:nvSpPr>
        <p:spPr>
          <a:xfrm>
            <a:off x="5880149" y="2854230"/>
            <a:ext cx="37465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ea typeface="Segoe UI" panose="020B0502040204020203" pitchFamily="34" charset="0"/>
                <a:cs typeface="Segoe UI" panose="020B0502040204020203" pitchFamily="34" charset="0"/>
              </a:rPr>
              <a:t>Proposed steps </a:t>
            </a:r>
            <a:r>
              <a:rPr lang="en-US" sz="1400" b="1" i="1" dirty="0"/>
              <a:t>for 4 month period - Fixed</a:t>
            </a:r>
            <a:endParaRPr lang="en-US" sz="14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i="1" dirty="0">
                <a:ea typeface="Segoe UI" panose="020B0502040204020203" pitchFamily="34" charset="0"/>
                <a:cs typeface="Segoe UI" panose="020B0502040204020203" pitchFamily="34" charset="0"/>
              </a:rPr>
              <a:t>£50k for 4 months ( c. £12.5k per month)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A8B169BE-8314-4848-8805-032C95D04908}"/>
              </a:ext>
            </a:extLst>
          </p:cNvPr>
          <p:cNvSpPr txBox="1"/>
          <p:nvPr/>
        </p:nvSpPr>
        <p:spPr>
          <a:xfrm>
            <a:off x="6277029" y="2485046"/>
            <a:ext cx="2314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u="sng" dirty="0"/>
              <a:t>Pricing &amp; Timelines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3281A87-53A9-425F-A70E-4529B5F112C3}"/>
              </a:ext>
            </a:extLst>
          </p:cNvPr>
          <p:cNvCxnSpPr>
            <a:cxnSpLocks/>
          </p:cNvCxnSpPr>
          <p:nvPr/>
        </p:nvCxnSpPr>
        <p:spPr>
          <a:xfrm>
            <a:off x="9384238" y="1551020"/>
            <a:ext cx="0" cy="1764204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26161194-5BDC-40FC-9C06-3BD2A2E75FD7}"/>
              </a:ext>
            </a:extLst>
          </p:cNvPr>
          <p:cNvCxnSpPr>
            <a:cxnSpLocks/>
          </p:cNvCxnSpPr>
          <p:nvPr/>
        </p:nvCxnSpPr>
        <p:spPr>
          <a:xfrm flipV="1">
            <a:off x="6200829" y="1226388"/>
            <a:ext cx="5466501" cy="21671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2B5E4D35-D28E-410C-AE92-7812D5851432}"/>
              </a:ext>
            </a:extLst>
          </p:cNvPr>
          <p:cNvSpPr txBox="1"/>
          <p:nvPr/>
        </p:nvSpPr>
        <p:spPr>
          <a:xfrm>
            <a:off x="6546051" y="1274170"/>
            <a:ext cx="1711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u="sng" dirty="0"/>
              <a:t>Team Structure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xmlns="" id="{7911D6E9-D13A-462F-B179-DA95F7183A3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3265" y="1749369"/>
            <a:ext cx="487665" cy="511648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D5116241-8604-42EF-82E2-2C9AD73501C7}"/>
              </a:ext>
            </a:extLst>
          </p:cNvPr>
          <p:cNvSpPr/>
          <p:nvPr/>
        </p:nvSpPr>
        <p:spPr>
          <a:xfrm>
            <a:off x="6146885" y="1721165"/>
            <a:ext cx="13860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Onsite Manger  </a:t>
            </a:r>
          </a:p>
          <a:p>
            <a:pPr algn="ctr"/>
            <a:r>
              <a:rPr lang="en-US" sz="1400" dirty="0"/>
              <a:t>(0.2 billed)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9DCB1794-BFCA-4361-88C8-5E05D0F0089C}"/>
              </a:ext>
            </a:extLst>
          </p:cNvPr>
          <p:cNvGrpSpPr/>
          <p:nvPr/>
        </p:nvGrpSpPr>
        <p:grpSpPr>
          <a:xfrm>
            <a:off x="7644229" y="1625813"/>
            <a:ext cx="568019" cy="680311"/>
            <a:chOff x="5835170" y="2632248"/>
            <a:chExt cx="568019" cy="680311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xmlns="" id="{ED5A2D1C-AE57-47D3-B4E6-3DBAA22BF7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35170" y="2632248"/>
              <a:ext cx="547784" cy="318019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xmlns="" id="{805E95A6-E1D1-465E-BFE6-9D813DEE5A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55405" y="2994540"/>
              <a:ext cx="547784" cy="318019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35419144-2E17-4601-831C-573426FE550C}"/>
              </a:ext>
            </a:extLst>
          </p:cNvPr>
          <p:cNvSpPr/>
          <p:nvPr/>
        </p:nvSpPr>
        <p:spPr>
          <a:xfrm>
            <a:off x="8026000" y="1757782"/>
            <a:ext cx="13076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 dirty="0"/>
              <a:t>2 Offshore Analysts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6D216EF2-135A-456B-9CD2-4AC87D7720A7}"/>
              </a:ext>
            </a:extLst>
          </p:cNvPr>
          <p:cNvSpPr txBox="1"/>
          <p:nvPr/>
        </p:nvSpPr>
        <p:spPr>
          <a:xfrm>
            <a:off x="9750915" y="1273956"/>
            <a:ext cx="16426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u="sng" dirty="0"/>
              <a:t>Project Tasks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36A20022-7546-4C4A-B5CB-BC1CC68EB3C9}"/>
              </a:ext>
            </a:extLst>
          </p:cNvPr>
          <p:cNvSpPr/>
          <p:nvPr/>
        </p:nvSpPr>
        <p:spPr>
          <a:xfrm>
            <a:off x="9417632" y="1651626"/>
            <a:ext cx="242409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1" dirty="0"/>
              <a:t>Brand reputation – Other language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Data Extraction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Theme Modelling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Dashboard building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1" dirty="0"/>
              <a:t>Client Retention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Data Prep &amp; Model rebuilding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xmlns="" id="{1A94C048-0D99-4C8D-8F8E-C46BF2E30718}"/>
              </a:ext>
            </a:extLst>
          </p:cNvPr>
          <p:cNvCxnSpPr>
            <a:cxnSpLocks/>
          </p:cNvCxnSpPr>
          <p:nvPr/>
        </p:nvCxnSpPr>
        <p:spPr>
          <a:xfrm>
            <a:off x="7513441" y="1635237"/>
            <a:ext cx="0" cy="740917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xmlns="" id="{A8DC112C-6521-48E8-B8F9-AC1D05BCEB45}"/>
              </a:ext>
            </a:extLst>
          </p:cNvPr>
          <p:cNvCxnSpPr>
            <a:cxnSpLocks/>
          </p:cNvCxnSpPr>
          <p:nvPr/>
        </p:nvCxnSpPr>
        <p:spPr>
          <a:xfrm>
            <a:off x="5857144" y="2453490"/>
            <a:ext cx="3507276" cy="9936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xmlns="" id="{D73DB091-53E5-437B-9981-847C7E19DDC5}"/>
              </a:ext>
            </a:extLst>
          </p:cNvPr>
          <p:cNvSpPr/>
          <p:nvPr/>
        </p:nvSpPr>
        <p:spPr>
          <a:xfrm>
            <a:off x="5890244" y="5749342"/>
            <a:ext cx="37465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ea typeface="Segoe UI" panose="020B0502040204020203" pitchFamily="34" charset="0"/>
                <a:cs typeface="Segoe UI" panose="020B0502040204020203" pitchFamily="34" charset="0"/>
              </a:rPr>
              <a:t>Support for </a:t>
            </a:r>
            <a:r>
              <a:rPr lang="en-US" sz="1400" b="1" dirty="0">
                <a:ea typeface="Segoe UI" panose="020B0502040204020203" pitchFamily="34" charset="0"/>
                <a:cs typeface="Segoe UI" panose="020B0502040204020203" pitchFamily="34" charset="0"/>
              </a:rPr>
              <a:t>next 3 months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i="1" dirty="0">
                <a:ea typeface="Segoe UI" panose="020B0502040204020203" pitchFamily="34" charset="0"/>
                <a:cs typeface="Segoe UI" panose="020B0502040204020203" pitchFamily="34" charset="0"/>
              </a:rPr>
              <a:t>£30k for 3 months (c. £10k/ month)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xmlns="" id="{936C2B23-270F-4E22-9598-605C78C6C5E9}"/>
              </a:ext>
            </a:extLst>
          </p:cNvPr>
          <p:cNvSpPr txBox="1"/>
          <p:nvPr/>
        </p:nvSpPr>
        <p:spPr>
          <a:xfrm>
            <a:off x="6226164" y="5410638"/>
            <a:ext cx="2314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u="sng" dirty="0"/>
              <a:t>Pricing &amp; Timelines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xmlns="" id="{71B1EBFF-CB88-4AE8-9252-44D7FA792836}"/>
              </a:ext>
            </a:extLst>
          </p:cNvPr>
          <p:cNvCxnSpPr>
            <a:cxnSpLocks/>
          </p:cNvCxnSpPr>
          <p:nvPr/>
        </p:nvCxnSpPr>
        <p:spPr>
          <a:xfrm>
            <a:off x="9409573" y="4461372"/>
            <a:ext cx="0" cy="176420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xmlns="" id="{36B6987F-4F55-4B9D-86E4-902CFFC46C7C}"/>
              </a:ext>
            </a:extLst>
          </p:cNvPr>
          <p:cNvCxnSpPr>
            <a:cxnSpLocks/>
          </p:cNvCxnSpPr>
          <p:nvPr/>
        </p:nvCxnSpPr>
        <p:spPr>
          <a:xfrm flipV="1">
            <a:off x="6226164" y="4136740"/>
            <a:ext cx="5466501" cy="2167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xmlns="" id="{2D0A8DA8-30B6-4EBA-ADE2-B67747A77E92}"/>
              </a:ext>
            </a:extLst>
          </p:cNvPr>
          <p:cNvSpPr txBox="1"/>
          <p:nvPr/>
        </p:nvSpPr>
        <p:spPr>
          <a:xfrm>
            <a:off x="6571386" y="4169282"/>
            <a:ext cx="1711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u="sng" dirty="0"/>
              <a:t>Team Structure</a:t>
            </a: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xmlns="" id="{E2FBF9C6-2EEB-4A8D-857D-8DDA06C7F4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6885" y="4656132"/>
            <a:ext cx="852709" cy="495045"/>
          </a:xfrm>
          <a:prstGeom prst="rect">
            <a:avLst/>
          </a:prstGeom>
        </p:spPr>
      </p:pic>
      <p:sp>
        <p:nvSpPr>
          <p:cNvPr id="120" name="Rectangle 119">
            <a:extLst>
              <a:ext uri="{FF2B5EF4-FFF2-40B4-BE49-F238E27FC236}">
                <a16:creationId xmlns:a16="http://schemas.microsoft.com/office/drawing/2014/main" xmlns="" id="{BB9F9E0C-3780-4780-82EE-73A0376846DB}"/>
              </a:ext>
            </a:extLst>
          </p:cNvPr>
          <p:cNvSpPr/>
          <p:nvPr/>
        </p:nvSpPr>
        <p:spPr>
          <a:xfrm>
            <a:off x="7087237" y="4672821"/>
            <a:ext cx="1850876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i="1" dirty="0"/>
              <a:t>2 Offshore Analysts </a:t>
            </a:r>
          </a:p>
          <a:p>
            <a:pPr algn="ctr"/>
            <a:r>
              <a:rPr lang="en-US" sz="1400" dirty="0"/>
              <a:t>for refresh</a:t>
            </a:r>
            <a:endParaRPr lang="en-IN" sz="14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FFBA4E5F-CBA3-473A-9C1F-BB8E9CFB16C0}"/>
              </a:ext>
            </a:extLst>
          </p:cNvPr>
          <p:cNvSpPr txBox="1"/>
          <p:nvPr/>
        </p:nvSpPr>
        <p:spPr>
          <a:xfrm>
            <a:off x="9776250" y="4138588"/>
            <a:ext cx="16426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u="sng" dirty="0"/>
              <a:t>Project Tasks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xmlns="" id="{DB9D508F-908E-473B-8E89-6F61BE00A915}"/>
              </a:ext>
            </a:extLst>
          </p:cNvPr>
          <p:cNvSpPr/>
          <p:nvPr/>
        </p:nvSpPr>
        <p:spPr>
          <a:xfrm>
            <a:off x="9429380" y="4489622"/>
            <a:ext cx="243200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Monthly / Weekly refresh of all streams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Marketing KPI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UKW Targeting &amp; UKW Reporting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UKW Focus Funds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Brand Reputation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Client Retention</a:t>
            </a:r>
            <a:endParaRPr lang="en-US" sz="1400" i="1" dirty="0"/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xmlns="" id="{E27B4EC3-AF46-4100-9988-1EF95117FBD5}"/>
              </a:ext>
            </a:extLst>
          </p:cNvPr>
          <p:cNvCxnSpPr>
            <a:cxnSpLocks/>
          </p:cNvCxnSpPr>
          <p:nvPr/>
        </p:nvCxnSpPr>
        <p:spPr>
          <a:xfrm>
            <a:off x="5882479" y="5363842"/>
            <a:ext cx="3507276" cy="993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09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Marketing Analytics – Project Status - 1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936CC304-823B-4913-B1D9-56105F2816D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1712" y="728412"/>
          <a:ext cx="11920288" cy="540117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1079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886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5818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77528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390275">
                  <a:extLst>
                    <a:ext uri="{9D8B030D-6E8A-4147-A177-3AD203B41FA5}">
                      <a16:colId xmlns:a16="http://schemas.microsoft.com/office/drawing/2014/main" xmlns="" val="2382578447"/>
                    </a:ext>
                  </a:extLst>
                </a:gridCol>
              </a:tblGrid>
              <a:tr h="69455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r>
                        <a:rPr lang="en-GB" sz="1800" dirty="0">
                          <a:latin typeface="+mn-lt"/>
                        </a:rPr>
                        <a:t>Streams</a:t>
                      </a:r>
                      <a:endParaRPr lang="en-GB" sz="1800" dirty="0">
                        <a:latin typeface="+mn-lt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r>
                        <a:rPr lang="en-GB" sz="1800" dirty="0">
                          <a:latin typeface="+mn-lt"/>
                        </a:rPr>
                        <a:t>Outputs</a:t>
                      </a:r>
                      <a:r>
                        <a:rPr lang="en-GB" sz="1800" baseline="0" dirty="0">
                          <a:latin typeface="+mn-lt"/>
                        </a:rPr>
                        <a:t> Created</a:t>
                      </a:r>
                      <a:endParaRPr lang="en-GB" sz="1800" dirty="0">
                        <a:latin typeface="+mn-lt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r>
                        <a:rPr lang="en-GB" sz="1800" dirty="0">
                          <a:latin typeface="+mn-lt"/>
                        </a:rPr>
                        <a:t>Open</a:t>
                      </a:r>
                      <a:r>
                        <a:rPr lang="en-GB" sz="1800" baseline="0" dirty="0">
                          <a:latin typeface="+mn-lt"/>
                        </a:rPr>
                        <a:t> Items</a:t>
                      </a:r>
                      <a:endParaRPr lang="en-GB" sz="1800" dirty="0">
                        <a:latin typeface="+mn-lt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r>
                        <a:rPr lang="en-GB" sz="1800" dirty="0">
                          <a:latin typeface="+mn-lt"/>
                        </a:rPr>
                        <a:t>Future Scope</a:t>
                      </a:r>
                      <a:endParaRPr lang="en-GB" sz="1800" b="1" dirty="0">
                        <a:latin typeface="+mn-lt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+mn-lt"/>
                        </a:rPr>
                        <a:t>Business Benefits</a:t>
                      </a:r>
                      <a:endParaRPr lang="en-GB" sz="1800" b="1" dirty="0">
                        <a:latin typeface="+mn-lt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473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r>
                        <a:rPr lang="en-GB" sz="1200" dirty="0">
                          <a:latin typeface="+mn-lt"/>
                        </a:rPr>
                        <a:t>Marketing KPIs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>
                          <a:latin typeface="+mn-lt"/>
                        </a:rPr>
                        <a:t>Marketing KPIs Dashboard</a:t>
                      </a:r>
                      <a:r>
                        <a:rPr lang="en-GB" sz="1200" baseline="0" dirty="0">
                          <a:latin typeface="+mn-lt"/>
                        </a:rPr>
                        <a:t> (Monthly &amp; Quarterly Views)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GB" sz="1200" baseline="0" dirty="0">
                        <a:latin typeface="+mn-lt"/>
                      </a:endParaRPr>
                    </a:p>
                    <a:p>
                      <a:pPr marL="171450" marR="0" indent="-17145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200" baseline="0" dirty="0">
                          <a:latin typeface="+mn-lt"/>
                        </a:rPr>
                        <a:t>ASI Marketing Scorecard &amp; Client Committee dashboard   (Monthly update)</a:t>
                      </a:r>
                    </a:p>
                    <a:p>
                      <a:pPr marL="171450" marR="0" indent="-17145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GB" sz="1200" baseline="0" dirty="0">
                        <a:latin typeface="+mn-lt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200" baseline="0" dirty="0">
                          <a:latin typeface="+mn-lt"/>
                        </a:rPr>
                        <a:t>Data Layer - Weekly refresh of  Websites, Email, Webcasts &amp; Social Data (Automation wherever possible)</a:t>
                      </a:r>
                      <a:endParaRPr lang="en-GB" sz="1200" b="0" baseline="0" dirty="0">
                        <a:latin typeface="+mn-lt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171450" marR="0" lvl="0" indent="-17145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200" baseline="0" dirty="0">
                          <a:latin typeface="+mn-lt"/>
                        </a:rPr>
                        <a:t>Email Data flow – Automation required</a:t>
                      </a:r>
                    </a:p>
                    <a:p>
                      <a:pPr marL="171450" marR="0" lvl="0" indent="-17145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GB" sz="1200" baseline="0" dirty="0">
                        <a:latin typeface="+mn-lt"/>
                      </a:endParaRPr>
                    </a:p>
                    <a:p>
                      <a:pPr marL="171450" marR="0" lvl="0" indent="-17145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200" baseline="0" dirty="0">
                          <a:latin typeface="+mn-lt"/>
                        </a:rPr>
                        <a:t>AUM, Opps, CAR, Flows (manual)</a:t>
                      </a:r>
                    </a:p>
                    <a:p>
                      <a:pPr marL="171450" marR="0" lvl="0" indent="-17145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GB" sz="1200" baseline="0" dirty="0">
                        <a:latin typeface="+mn-lt"/>
                      </a:endParaRPr>
                    </a:p>
                    <a:p>
                      <a:pPr marL="171450" marR="0" lvl="0" indent="-17145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200" baseline="0" dirty="0">
                          <a:latin typeface="+mn-lt"/>
                        </a:rPr>
                        <a:t>Tier &amp; Meetings (Manual)</a:t>
                      </a:r>
                      <a:endParaRPr lang="en-GB" sz="1200" b="0" baseline="0" dirty="0">
                        <a:latin typeface="+mn-lt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171450" marR="0" lvl="0" indent="-17145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200" baseline="0" dirty="0">
                          <a:latin typeface="+mn-lt"/>
                        </a:rPr>
                        <a:t>Socialize  KPIs</a:t>
                      </a:r>
                    </a:p>
                    <a:p>
                      <a:pPr marL="171450" marR="0" lvl="0" indent="-17145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GB" sz="1200" baseline="0" dirty="0">
                        <a:latin typeface="+mn-lt"/>
                      </a:endParaRPr>
                    </a:p>
                    <a:p>
                      <a:pPr marL="171450" marR="0" lvl="0" indent="-17145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200" baseline="0" dirty="0">
                          <a:latin typeface="+mn-lt"/>
                        </a:rPr>
                        <a:t>Indices dev</a:t>
                      </a:r>
                    </a:p>
                    <a:p>
                      <a:pPr marL="171450" marR="0" lvl="0" indent="-17145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GB" sz="1200" baseline="0" dirty="0">
                        <a:latin typeface="+mn-lt"/>
                      </a:endParaRPr>
                    </a:p>
                    <a:p>
                      <a:pPr marL="171450" marR="0" lvl="0" indent="-17145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200" baseline="0" dirty="0">
                          <a:latin typeface="+mn-lt"/>
                        </a:rPr>
                        <a:t>Contact strategy (segmentation &amp; profiling)</a:t>
                      </a:r>
                    </a:p>
                    <a:p>
                      <a:pPr marL="171450" marR="0" lvl="0" indent="-17145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GB" sz="1200" baseline="0" dirty="0">
                        <a:latin typeface="+mn-lt"/>
                      </a:endParaRPr>
                    </a:p>
                    <a:p>
                      <a:pPr marL="171450" marR="0" lvl="0" indent="-17145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200" baseline="0" dirty="0">
                          <a:latin typeface="+mn-lt"/>
                        </a:rPr>
                        <a:t>Campaign vs Non campaign view of big five metrics</a:t>
                      </a:r>
                      <a:endParaRPr lang="en-GB" sz="1200" b="0" baseline="0" dirty="0">
                        <a:latin typeface="+mn-lt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200" b="0" baseline="0" dirty="0">
                          <a:latin typeface="+mn-lt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Tracking ROI on Marketing Spends</a:t>
                      </a:r>
                    </a:p>
                    <a:p>
                      <a:pPr marL="171450" marR="0" lvl="0" indent="-17145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GB" sz="1200" b="0" baseline="0" dirty="0">
                        <a:latin typeface="+mn-lt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lvl="0" indent="-17145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200" b="0" baseline="0" dirty="0">
                          <a:latin typeface="+mn-lt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Improved lead generation</a:t>
                      </a:r>
                    </a:p>
                    <a:p>
                      <a:pPr marL="0" marR="0" lvl="0" indent="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b="0" baseline="0" dirty="0">
                        <a:latin typeface="+mn-lt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lvl="0" indent="-17145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GB" sz="1200" b="0" baseline="0" dirty="0">
                        <a:latin typeface="+mn-lt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5922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r>
                        <a:rPr lang="en-GB" sz="1200" kern="1200" dirty="0">
                          <a:latin typeface="+mn-lt"/>
                        </a:rPr>
                        <a:t>UK Wholesale</a:t>
                      </a:r>
                      <a:endParaRPr lang="en-GB" sz="1200" b="0" kern="1200" dirty="0">
                        <a:solidFill>
                          <a:schemeClr val="dk1"/>
                        </a:solidFill>
                        <a:latin typeface="+mn-lt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200" kern="1200" dirty="0">
                          <a:latin typeface="+mn-lt"/>
                        </a:rPr>
                        <a:t>UKW Targeting Dashboard (Used by UKW for audience profiling)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GB" sz="1200" kern="1200" dirty="0">
                        <a:latin typeface="+mn-lt"/>
                      </a:endParaRPr>
                    </a:p>
                    <a:p>
                      <a:pPr marL="171450" marR="0" indent="-17145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200" kern="1200" dirty="0">
                          <a:latin typeface="+mn-lt"/>
                        </a:rPr>
                        <a:t>UKW Campaign Reporting Dashboard (Incl. focus funds view)</a:t>
                      </a:r>
                    </a:p>
                    <a:p>
                      <a:pPr marL="171450" marR="0" indent="-17145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GB" sz="1200" kern="1200" dirty="0">
                        <a:latin typeface="+mn-lt"/>
                      </a:endParaRPr>
                    </a:p>
                    <a:p>
                      <a:pPr marL="171450" marR="0" indent="-17145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200" kern="1200" dirty="0">
                          <a:latin typeface="+mn-lt"/>
                        </a:rPr>
                        <a:t>Model refresh &amp; Target list for H1 campaign funds – 10 funds (Additional priorities added to UKW targeting)</a:t>
                      </a:r>
                    </a:p>
                    <a:p>
                      <a:pPr marL="171450" marR="0" indent="-17145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GB" sz="1200" kern="1200" dirty="0">
                        <a:latin typeface="+mn-lt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200" kern="1200" dirty="0">
                          <a:latin typeface="+mn-lt"/>
                        </a:rPr>
                        <a:t>Automation of sources wherever possible</a:t>
                      </a:r>
                      <a:endParaRPr lang="en-GB" sz="1200" b="0" kern="1200" dirty="0">
                        <a:solidFill>
                          <a:schemeClr val="dk1"/>
                        </a:solidFill>
                        <a:latin typeface="+mn-lt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171450" marR="0" lvl="0" indent="-17145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200" baseline="0" dirty="0">
                          <a:latin typeface="+mn-lt"/>
                        </a:rPr>
                        <a:t>Email Data flow - Automation required</a:t>
                      </a:r>
                    </a:p>
                    <a:p>
                      <a:pPr marL="171450" marR="0" lvl="0" indent="-17145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GB" sz="1200" baseline="0" dirty="0">
                        <a:latin typeface="+mn-lt"/>
                      </a:endParaRPr>
                    </a:p>
                    <a:p>
                      <a:pPr marL="171450" marR="0" lvl="0" indent="-17145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200" baseline="0" dirty="0">
                          <a:latin typeface="+mn-lt"/>
                        </a:rPr>
                        <a:t>Model impact view  (manual)</a:t>
                      </a:r>
                      <a:endParaRPr lang="en-GB" sz="1200" b="0" baseline="0" dirty="0">
                        <a:latin typeface="+mn-lt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171450" marR="0" lvl="0" indent="-17145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200" baseline="0" dirty="0">
                          <a:latin typeface="+mn-lt"/>
                        </a:rPr>
                        <a:t>Expand to other wholesale markets</a:t>
                      </a:r>
                    </a:p>
                    <a:p>
                      <a:pPr marL="171450" marR="0" lvl="0" indent="-17145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GB" sz="1200" baseline="0" dirty="0">
                        <a:latin typeface="+mn-lt"/>
                      </a:endParaRPr>
                    </a:p>
                    <a:p>
                      <a:pPr marL="171450" marR="0" lvl="0" indent="-17145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200" baseline="0" dirty="0">
                          <a:latin typeface="+mn-lt"/>
                        </a:rPr>
                        <a:t>Improve campaign targeting (Websites &amp; social)</a:t>
                      </a:r>
                    </a:p>
                    <a:p>
                      <a:pPr marL="171450" marR="0" lvl="0" indent="-17145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GB" sz="1200" baseline="0" dirty="0">
                        <a:latin typeface="+mn-lt"/>
                      </a:endParaRPr>
                    </a:p>
                    <a:p>
                      <a:pPr marL="171450" marR="0" lvl="0" indent="-17145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200" baseline="0" dirty="0">
                          <a:latin typeface="+mn-lt"/>
                        </a:rPr>
                        <a:t>Build lead gen (Based on sales &amp; campaign engagement)</a:t>
                      </a:r>
                    </a:p>
                    <a:p>
                      <a:pPr marL="171450" marR="0" lvl="0" indent="-17145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GB" sz="1200" baseline="0" dirty="0">
                        <a:latin typeface="+mn-lt"/>
                      </a:endParaRPr>
                    </a:p>
                    <a:p>
                      <a:pPr marL="171450" marR="0" lvl="0" indent="-17145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200" baseline="0" dirty="0">
                          <a:latin typeface="+mn-lt"/>
                        </a:rPr>
                        <a:t>Socialize - UKW sales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200" b="0" baseline="0" dirty="0">
                          <a:latin typeface="+mn-lt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Consistent Campaign ROI measurement across different wholesale channels</a:t>
                      </a:r>
                    </a:p>
                    <a:p>
                      <a:pPr marL="171450" marR="0" lvl="0" indent="-17145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GB" sz="1200" b="0" baseline="0" dirty="0">
                        <a:latin typeface="+mn-lt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lvl="0" indent="-17145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200" b="0" baseline="0" dirty="0">
                          <a:latin typeface="+mn-lt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Improved lead generation for sales teams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104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Marketing Analytics – Project Status - 2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618118CB-AE2C-4A71-B090-DD9193D80CC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2942" y="852740"/>
          <a:ext cx="11773730" cy="469222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576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8859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53976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539766">
                  <a:extLst>
                    <a:ext uri="{9D8B030D-6E8A-4147-A177-3AD203B41FA5}">
                      <a16:colId xmlns:a16="http://schemas.microsoft.com/office/drawing/2014/main" xmlns="" val="1080971860"/>
                    </a:ext>
                  </a:extLst>
                </a:gridCol>
              </a:tblGrid>
              <a:tr h="4384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r>
                        <a:rPr lang="en-GB" sz="1800" dirty="0">
                          <a:latin typeface="+mn-lt"/>
                        </a:rPr>
                        <a:t>Streams</a:t>
                      </a:r>
                      <a:endParaRPr lang="en-GB" sz="1800" dirty="0">
                        <a:latin typeface="+mn-lt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r>
                        <a:rPr lang="en-GB" sz="1800" dirty="0">
                          <a:latin typeface="+mn-lt"/>
                        </a:rPr>
                        <a:t>Outputs</a:t>
                      </a:r>
                      <a:r>
                        <a:rPr lang="en-GB" sz="1800" baseline="0" dirty="0">
                          <a:latin typeface="+mn-lt"/>
                        </a:rPr>
                        <a:t> Created</a:t>
                      </a:r>
                      <a:endParaRPr lang="en-GB" sz="1800" dirty="0">
                        <a:latin typeface="+mn-lt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r>
                        <a:rPr lang="en-GB" sz="1800" dirty="0">
                          <a:latin typeface="+mn-lt"/>
                        </a:rPr>
                        <a:t>Open</a:t>
                      </a:r>
                      <a:r>
                        <a:rPr lang="en-GB" sz="1800" baseline="0" dirty="0">
                          <a:latin typeface="+mn-lt"/>
                        </a:rPr>
                        <a:t> Items</a:t>
                      </a:r>
                      <a:endParaRPr lang="en-GB" sz="1800" dirty="0">
                        <a:latin typeface="+mn-lt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r>
                        <a:rPr lang="en-GB" sz="1800" dirty="0">
                          <a:latin typeface="+mn-lt"/>
                        </a:rPr>
                        <a:t>Future Scope</a:t>
                      </a:r>
                      <a:endParaRPr lang="en-GB" sz="1800" b="1" dirty="0">
                        <a:latin typeface="+mn-lt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latin typeface="+mn-lt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Business Benefits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825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r>
                        <a:rPr lang="en-GB" sz="1200" kern="1200" dirty="0">
                          <a:latin typeface="+mn-lt"/>
                        </a:rPr>
                        <a:t>Brand Reputation</a:t>
                      </a:r>
                      <a:endParaRPr lang="en-GB" sz="1200" b="0" kern="1200" dirty="0">
                        <a:solidFill>
                          <a:schemeClr val="dk1"/>
                        </a:solidFill>
                        <a:latin typeface="+mn-lt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200" kern="1200" dirty="0">
                          <a:latin typeface="+mn-lt"/>
                        </a:rPr>
                        <a:t>Brand Reputation Report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GB" sz="1200" kern="1200" dirty="0">
                          <a:latin typeface="+mn-lt"/>
                        </a:rPr>
                        <a:t>    (Delivered for March &amp; April)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GB" sz="1200" kern="1200" dirty="0">
                        <a:latin typeface="+mn-lt"/>
                      </a:endParaRPr>
                    </a:p>
                    <a:p>
                      <a:pPr marL="171450" marR="0" indent="-17145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200" kern="1200" dirty="0">
                          <a:latin typeface="+mn-lt"/>
                        </a:rPr>
                        <a:t>Automation of all models required</a:t>
                      </a:r>
                      <a:r>
                        <a:rPr lang="en-GB" sz="1200" kern="1200" baseline="0" dirty="0">
                          <a:latin typeface="+mn-lt"/>
                        </a:rPr>
                        <a:t> for brand reputation</a:t>
                      </a:r>
                      <a:endParaRPr lang="en-GB" sz="1200" b="0" kern="1200" dirty="0">
                        <a:solidFill>
                          <a:schemeClr val="dk1"/>
                        </a:solidFill>
                        <a:latin typeface="+mn-lt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171450" marR="0" lvl="0" indent="-17145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200" kern="1200" dirty="0">
                          <a:latin typeface="+mn-lt"/>
                        </a:rPr>
                        <a:t>License for Sysomos</a:t>
                      </a:r>
                    </a:p>
                    <a:p>
                      <a:pPr marL="0" marR="0" lvl="0" indent="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kern="1200" dirty="0">
                          <a:latin typeface="+mn-lt"/>
                        </a:rPr>
                        <a:t>(Around $20k per year</a:t>
                      </a:r>
                      <a:r>
                        <a:rPr lang="en-GB" sz="1200" kern="1200" baseline="0" dirty="0">
                          <a:latin typeface="+mn-lt"/>
                        </a:rPr>
                        <a:t> - </a:t>
                      </a:r>
                      <a:r>
                        <a:rPr lang="en-GB" sz="1200" kern="1200" dirty="0">
                          <a:latin typeface="+mn-lt"/>
                        </a:rPr>
                        <a:t>Needed to</a:t>
                      </a:r>
                      <a:r>
                        <a:rPr lang="en-GB" sz="1200" kern="1200" baseline="0" dirty="0">
                          <a:latin typeface="+mn-lt"/>
                        </a:rPr>
                        <a:t> automate data extraction)</a:t>
                      </a:r>
                      <a:endParaRPr lang="en-GB" sz="1200" b="0" kern="1200" dirty="0">
                        <a:solidFill>
                          <a:schemeClr val="dk1"/>
                        </a:solidFill>
                        <a:latin typeface="+mn-lt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171450" marR="0" lvl="0" indent="-17145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200" baseline="0" dirty="0">
                          <a:latin typeface="+mn-lt"/>
                        </a:rPr>
                        <a:t>Other languages (APAC &amp; EMEA)</a:t>
                      </a:r>
                    </a:p>
                    <a:p>
                      <a:pPr marL="628287" marR="0" lvl="1" indent="-17145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200" baseline="0" dirty="0">
                          <a:latin typeface="+mn-lt"/>
                        </a:rPr>
                        <a:t>Data extraction</a:t>
                      </a:r>
                    </a:p>
                    <a:p>
                      <a:pPr marL="628287" marR="0" lvl="1" indent="-17145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200" baseline="0" dirty="0">
                          <a:latin typeface="+mn-lt"/>
                        </a:rPr>
                        <a:t>Theme modelling</a:t>
                      </a:r>
                    </a:p>
                    <a:p>
                      <a:pPr marL="171450" marR="0" lvl="0" indent="-17145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GB" sz="1200" baseline="0" dirty="0">
                        <a:latin typeface="+mn-lt"/>
                      </a:endParaRPr>
                    </a:p>
                    <a:p>
                      <a:pPr marL="171450" marR="0" lvl="0" indent="-17145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200" baseline="0" dirty="0">
                          <a:latin typeface="+mn-lt"/>
                        </a:rPr>
                        <a:t>Dashboard building</a:t>
                      </a:r>
                    </a:p>
                    <a:p>
                      <a:pPr marL="171450" marR="0" lvl="0" indent="-17145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GB" sz="1200" baseline="0" dirty="0">
                        <a:latin typeface="+mn-lt"/>
                      </a:endParaRPr>
                    </a:p>
                    <a:p>
                      <a:pPr marL="171450" marR="0" lvl="0" indent="-17145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200" baseline="0" dirty="0">
                          <a:latin typeface="+mn-lt"/>
                        </a:rPr>
                        <a:t>Extract Meeting notes data</a:t>
                      </a:r>
                    </a:p>
                    <a:p>
                      <a:pPr marL="171450" marR="0" lvl="0" indent="-17145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GB" sz="1200" baseline="0" dirty="0">
                        <a:latin typeface="+mn-lt"/>
                      </a:endParaRPr>
                    </a:p>
                    <a:p>
                      <a:pPr marL="171450" marR="0" lvl="0" indent="-17145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200" baseline="0" dirty="0">
                          <a:latin typeface="+mn-lt"/>
                        </a:rPr>
                        <a:t>Socialize</a:t>
                      </a:r>
                      <a:endParaRPr lang="en-GB" sz="1200" b="0" kern="1200" dirty="0">
                        <a:solidFill>
                          <a:schemeClr val="dk1"/>
                        </a:solidFill>
                        <a:latin typeface="+mn-lt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Understand &amp; track brand advocates</a:t>
                      </a:r>
                    </a:p>
                    <a:p>
                      <a:pPr marL="171450" marR="0" lvl="0" indent="-17145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200" b="0" kern="1200" dirty="0">
                        <a:solidFill>
                          <a:schemeClr val="dk1"/>
                        </a:solidFill>
                        <a:latin typeface="+mn-lt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lvl="0" indent="-17145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Understand new topics &amp; themes for own brand vis-à-vis competitors</a:t>
                      </a:r>
                    </a:p>
                    <a:p>
                      <a:pPr marL="171450" marR="0" lvl="0" indent="-17145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200" b="0" kern="1200" dirty="0">
                        <a:solidFill>
                          <a:schemeClr val="dk1"/>
                        </a:solidFill>
                        <a:latin typeface="+mn-lt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lvl="0" indent="-17145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Gives an outside-in view for business</a:t>
                      </a:r>
                      <a:endParaRPr lang="en-GB" sz="1200" b="0" kern="1200" dirty="0">
                        <a:solidFill>
                          <a:schemeClr val="dk1"/>
                        </a:solidFill>
                        <a:latin typeface="+mn-lt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847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r>
                        <a:rPr lang="en-GB" sz="1200" kern="1200" dirty="0">
                          <a:latin typeface="+mn-lt"/>
                        </a:rPr>
                        <a:t>Budget Tracker</a:t>
                      </a:r>
                      <a:endParaRPr lang="en-GB" sz="1200" b="0" kern="1200" dirty="0">
                        <a:solidFill>
                          <a:schemeClr val="dk1"/>
                        </a:solidFill>
                        <a:latin typeface="+mn-lt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200" kern="1200" dirty="0">
                          <a:latin typeface="+mn-lt"/>
                        </a:rPr>
                        <a:t>Budget tracker dashboard</a:t>
                      </a:r>
                      <a:r>
                        <a:rPr lang="en-GB" sz="1200" kern="1200" baseline="0" dirty="0">
                          <a:latin typeface="+mn-lt"/>
                        </a:rPr>
                        <a:t> &amp; automation completed</a:t>
                      </a:r>
                      <a:endParaRPr lang="en-GB" sz="1200" b="0" kern="1200" baseline="0" dirty="0">
                        <a:solidFill>
                          <a:schemeClr val="dk1"/>
                        </a:solidFill>
                        <a:latin typeface="+mn-lt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r>
                        <a:rPr lang="en-GB" sz="1200" kern="1200" dirty="0">
                          <a:latin typeface="+mn-lt"/>
                        </a:rPr>
                        <a:t>None</a:t>
                      </a:r>
                      <a:endParaRPr lang="en-GB" sz="1200" b="0" kern="1200" dirty="0">
                        <a:solidFill>
                          <a:schemeClr val="dk1"/>
                        </a:solidFill>
                        <a:latin typeface="+mn-lt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r>
                        <a:rPr lang="en-GB" sz="1200" kern="1200" dirty="0">
                          <a:latin typeface="+mn-lt"/>
                        </a:rPr>
                        <a:t>None</a:t>
                      </a:r>
                      <a:endParaRPr lang="en-GB" sz="1200" b="0" kern="1200" dirty="0">
                        <a:solidFill>
                          <a:schemeClr val="dk1"/>
                        </a:solidFill>
                        <a:latin typeface="+mn-lt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kern="1200" dirty="0">
                          <a:solidFill>
                            <a:schemeClr val="dk1"/>
                          </a:solidFill>
                          <a:latin typeface="+mn-lt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Useful to measure ROI on marketing spends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3163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r>
                        <a:rPr lang="en-GB" sz="1200" kern="1200" dirty="0">
                          <a:latin typeface="+mn-lt"/>
                        </a:rPr>
                        <a:t>Client Retention</a:t>
                      </a:r>
                      <a:endParaRPr lang="en-GB" sz="1200" b="0" kern="1200" dirty="0">
                        <a:solidFill>
                          <a:schemeClr val="dk1"/>
                        </a:solidFill>
                        <a:latin typeface="+mn-lt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171450" marR="0" indent="-17145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200" kern="1200" dirty="0">
                          <a:latin typeface="+mn-lt"/>
                        </a:rPr>
                        <a:t>Client retention dashboards</a:t>
                      </a:r>
                      <a:r>
                        <a:rPr lang="en-GB" sz="1200" kern="1200" baseline="0" dirty="0">
                          <a:latin typeface="+mn-lt"/>
                        </a:rPr>
                        <a:t> &amp; web tool refreshed for data till Dec’18</a:t>
                      </a:r>
                      <a:endParaRPr lang="en-GB" sz="1200" b="0" kern="1200" baseline="0" dirty="0">
                        <a:solidFill>
                          <a:schemeClr val="dk1"/>
                        </a:solidFill>
                        <a:latin typeface="+mn-lt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r>
                        <a:rPr lang="en-GB" sz="1200" kern="1200" dirty="0">
                          <a:latin typeface="+mn-lt"/>
                        </a:rPr>
                        <a:t>Data</a:t>
                      </a:r>
                      <a:r>
                        <a:rPr lang="en-GB" sz="1200" kern="1200" baseline="0" dirty="0">
                          <a:latin typeface="+mn-lt"/>
                        </a:rPr>
                        <a:t> challenges for Aberdeen mandates:</a:t>
                      </a:r>
                    </a:p>
                    <a:p>
                      <a:endParaRPr lang="en-GB" sz="1200" kern="1200" baseline="0" dirty="0">
                        <a:latin typeface="+mn-lt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200" kern="1200" baseline="0" dirty="0">
                          <a:latin typeface="+mn-lt"/>
                        </a:rPr>
                        <a:t>Email data automation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200" kern="1200" baseline="0" dirty="0">
                          <a:latin typeface="+mn-lt"/>
                        </a:rPr>
                        <a:t>Fund performance &amp; consultant rating mapping missing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200" kern="1200" baseline="0" dirty="0">
                          <a:latin typeface="+mn-lt"/>
                        </a:rPr>
                        <a:t>Transactional data to flow through (July’19)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GB" sz="1200" b="0" kern="1200" dirty="0">
                        <a:solidFill>
                          <a:schemeClr val="dk1"/>
                        </a:solidFill>
                        <a:latin typeface="+mn-lt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171450" marR="0" lvl="0" indent="-17145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200" baseline="0" dirty="0">
                          <a:latin typeface="+mn-lt"/>
                        </a:rPr>
                        <a:t>Data prep for h-SLI &amp; h-AAM mandates</a:t>
                      </a:r>
                    </a:p>
                    <a:p>
                      <a:pPr marL="171450" marR="0" lvl="0" indent="-17145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GB" sz="1200" baseline="0" dirty="0">
                        <a:latin typeface="+mn-lt"/>
                      </a:endParaRPr>
                    </a:p>
                    <a:p>
                      <a:pPr marL="171450" marR="0" lvl="0" indent="-17145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200" baseline="0" dirty="0">
                          <a:latin typeface="+mn-lt"/>
                        </a:rPr>
                        <a:t>Model rebuild for h-SLI &amp; h-AAM mandates</a:t>
                      </a:r>
                    </a:p>
                    <a:p>
                      <a:pPr marL="171450" marR="0" lvl="0" indent="-17145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GB" sz="1200" baseline="0" dirty="0">
                        <a:latin typeface="+mn-lt"/>
                      </a:endParaRPr>
                    </a:p>
                    <a:p>
                      <a:pPr marL="171450" marR="0" lvl="0" indent="-17145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200" baseline="0" dirty="0">
                          <a:latin typeface="+mn-lt"/>
                        </a:rPr>
                        <a:t>Business forecasting</a:t>
                      </a:r>
                    </a:p>
                    <a:p>
                      <a:pPr marL="0" marR="0" lvl="0" indent="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baseline="0" dirty="0">
                        <a:latin typeface="+mn-lt"/>
                      </a:endParaRPr>
                    </a:p>
                    <a:p>
                      <a:pPr marL="0" marR="0" lvl="0" indent="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baseline="0" dirty="0">
                          <a:latin typeface="+mn-lt"/>
                        </a:rPr>
                        <a:t>Note: Existing model unusable due to missing data</a:t>
                      </a:r>
                      <a:endParaRPr lang="en-GB" sz="1200" b="0" baseline="0" dirty="0">
                        <a:latin typeface="+mn-lt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 baseline="0" dirty="0">
                          <a:latin typeface="+mn-lt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Understand critical clients &amp; take mitigating actions based on factors leading to disinvestment</a:t>
                      </a:r>
                    </a:p>
                    <a:p>
                      <a:pPr marL="171450" marR="0" lvl="0" indent="-17145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200" b="0" baseline="0" dirty="0">
                        <a:latin typeface="+mn-lt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lvl="0" indent="-171450" algn="l" defTabSz="9136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 baseline="0" dirty="0">
                          <a:latin typeface="+mn-lt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Helps forecast to business on redemptions thereby enabling sales targets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017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48873|-8341960|-3468525|-2064878|-9539986|Markido&quot;,&quot;Id&quot;:&quot;5a4e29da37334137f4e5128b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heme/theme1.xml><?xml version="1.0" encoding="utf-8"?>
<a:theme xmlns:a="http://schemas.openxmlformats.org/drawingml/2006/main" name="1_Office Theme">
  <a:themeElements>
    <a:clrScheme name="Custom 2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957A3"/>
      </a:accent1>
      <a:accent2>
        <a:srgbClr val="7F7F7F"/>
      </a:accent2>
      <a:accent3>
        <a:srgbClr val="4D84BC"/>
      </a:accent3>
      <a:accent4>
        <a:srgbClr val="1AA4AD"/>
      </a:accent4>
      <a:accent5>
        <a:srgbClr val="4D84BC"/>
      </a:accent5>
      <a:accent6>
        <a:srgbClr val="112248"/>
      </a:accent6>
      <a:hlink>
        <a:srgbClr val="1957A3"/>
      </a:hlink>
      <a:folHlink>
        <a:srgbClr val="7F8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2510</TotalTime>
  <Words>1558</Words>
  <Application>Microsoft Office PowerPoint</Application>
  <PresentationFormat>Widescreen</PresentationFormat>
  <Paragraphs>302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ＭＳ Ｐゴシック</vt:lpstr>
      <vt:lpstr>Arial</vt:lpstr>
      <vt:lpstr>Avenir Book</vt:lpstr>
      <vt:lpstr>Calibri</vt:lpstr>
      <vt:lpstr>Open Sans</vt:lpstr>
      <vt:lpstr>Segoe UI</vt:lpstr>
      <vt:lpstr>Wingdings</vt:lpstr>
      <vt:lpstr>1_Office Theme</vt:lpstr>
      <vt:lpstr>ASI – LatentView Engagement Status</vt:lpstr>
      <vt:lpstr>Agenda</vt:lpstr>
      <vt:lpstr>Analytics Initiatives</vt:lpstr>
      <vt:lpstr>Next Steps</vt:lpstr>
      <vt:lpstr>Next Steps – Option 2</vt:lpstr>
      <vt:lpstr>Detailed Next Steps</vt:lpstr>
      <vt:lpstr>Detailed Next Steps – Option 2</vt:lpstr>
      <vt:lpstr>Marketing Analytics – Project Status - 1</vt:lpstr>
      <vt:lpstr>Marketing Analytics – Project Status - 2</vt:lpstr>
      <vt:lpstr>Marketing KPI- Business Momentum </vt:lpstr>
      <vt:lpstr>Marketing KPI- Global Marketing Performance</vt:lpstr>
      <vt:lpstr>Global Marketing Budget Tracker – Home Page</vt:lpstr>
      <vt:lpstr>Global Marketing Budget Tracker – Geographical View</vt:lpstr>
      <vt:lpstr>Campaign Flowchart- Focus Funds</vt:lpstr>
      <vt:lpstr>Campaign Reporting – Focus Funds Summary</vt:lpstr>
      <vt:lpstr>Campaign Reporting – Focus Funds Summary 2</vt:lpstr>
      <vt:lpstr>Campaign Targeting- UKW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Balaji Kannan</dc:creator>
  <cp:lastModifiedBy>Ankesh karn</cp:lastModifiedBy>
  <cp:revision>1094</cp:revision>
  <dcterms:created xsi:type="dcterms:W3CDTF">2017-09-27T09:03:29Z</dcterms:created>
  <dcterms:modified xsi:type="dcterms:W3CDTF">2019-05-30T07:05:27Z</dcterms:modified>
</cp:coreProperties>
</file>